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35.xml" ContentType="application/vnd.openxmlformats-officedocument.presentationml.slideLayout+xml"/>
  <Default Extension="rels" ContentType="application/vnd.openxmlformats-package.relationships+xml"/>
  <Default Extension="xml" ContentType="application/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slideLayouts/slideLayout24.xml" ContentType="application/vnd.openxmlformats-officedocument.presentationml.slideLayout+xml"/>
  <Override PartName="/ppt/slideLayouts/slideLayout33.xml" ContentType="application/vnd.openxmlformats-officedocument.presentationml.slideLayout+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layout1.xml" ContentType="application/vnd.openxmlformats-officedocument.drawingml.diagramLayout+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s/slide1.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Default Extension="gif" ContentType="image/gif"/>
  <Override PartName="/ppt/notesSlides/notesSlide11.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74" r:id="rId3"/>
  </p:sldMasterIdLst>
  <p:notesMasterIdLst>
    <p:notesMasterId r:id="rId15"/>
  </p:notesMasterIdLst>
  <p:sldIdLst>
    <p:sldId id="290" r:id="rId4"/>
    <p:sldId id="291" r:id="rId5"/>
    <p:sldId id="292" r:id="rId6"/>
    <p:sldId id="296" r:id="rId7"/>
    <p:sldId id="294" r:id="rId8"/>
    <p:sldId id="293" r:id="rId9"/>
    <p:sldId id="295" r:id="rId10"/>
    <p:sldId id="297" r:id="rId11"/>
    <p:sldId id="298" r:id="rId12"/>
    <p:sldId id="268" r:id="rId13"/>
    <p:sldId id="261" r:id="rId14"/>
  </p:sldIdLst>
  <p:sldSz cx="9144000" cy="6858000" type="screen4x3"/>
  <p:notesSz cx="6858000" cy="9144000"/>
  <p:custDataLst>
    <p:tags r:id="rId16"/>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C0C92"/>
    <a:srgbClr val="1909E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463" autoAdjust="0"/>
    <p:restoredTop sz="86819" autoAdjust="0"/>
  </p:normalViewPr>
  <p:slideViewPr>
    <p:cSldViewPr>
      <p:cViewPr>
        <p:scale>
          <a:sx n="73" d="100"/>
          <a:sy n="73" d="100"/>
        </p:scale>
        <p:origin x="-1080" y="-210"/>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tags" Target="tags/tag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9309793-6B64-47F8-9B38-5D052DE41BE6}" type="doc">
      <dgm:prSet loTypeId="urn:microsoft.com/office/officeart/2005/8/layout/radial3" loCatId="relationship" qsTypeId="urn:microsoft.com/office/officeart/2005/8/quickstyle/3d2" qsCatId="3D" csTypeId="urn:microsoft.com/office/officeart/2005/8/colors/colorful5" csCatId="colorful" phldr="1"/>
      <dgm:spPr/>
      <dgm:t>
        <a:bodyPr/>
        <a:lstStyle/>
        <a:p>
          <a:endParaRPr lang="en-US"/>
        </a:p>
      </dgm:t>
    </dgm:pt>
    <dgm:pt modelId="{B3C033D0-9D46-42FE-80D2-1F18F31220D8}">
      <dgm:prSet phldrT="[Text]" custT="1"/>
      <dgm:spPr/>
      <dgm:t>
        <a:bodyPr/>
        <a:lstStyle/>
        <a:p>
          <a:r>
            <a:rPr lang="en-US" sz="2400" b="1" dirty="0" smtClean="0">
              <a:solidFill>
                <a:srgbClr val="FFFF00"/>
              </a:solidFill>
              <a:latin typeface="Times New Roman" pitchFamily="18" charset="0"/>
              <a:cs typeface="Times New Roman" pitchFamily="18" charset="0"/>
            </a:rPr>
            <a:t>NGHIÊN CỨU KHOA HỌC</a:t>
          </a:r>
          <a:endParaRPr lang="en-US" sz="2400" b="1" dirty="0">
            <a:solidFill>
              <a:srgbClr val="FFFF00"/>
            </a:solidFill>
            <a:latin typeface="Times New Roman" pitchFamily="18" charset="0"/>
            <a:cs typeface="Times New Roman" pitchFamily="18" charset="0"/>
          </a:endParaRPr>
        </a:p>
      </dgm:t>
    </dgm:pt>
    <dgm:pt modelId="{2B371058-BBD3-4000-A474-3B9B50F24EF0}" type="parTrans" cxnId="{F63FB1D4-2626-4276-9F2A-2A87AD315DE6}">
      <dgm:prSet/>
      <dgm:spPr/>
      <dgm:t>
        <a:bodyPr/>
        <a:lstStyle/>
        <a:p>
          <a:endParaRPr lang="en-US"/>
        </a:p>
      </dgm:t>
    </dgm:pt>
    <dgm:pt modelId="{F8311C92-99C8-4164-981D-8A522179AD7D}" type="sibTrans" cxnId="{F63FB1D4-2626-4276-9F2A-2A87AD315DE6}">
      <dgm:prSet/>
      <dgm:spPr/>
      <dgm:t>
        <a:bodyPr/>
        <a:lstStyle/>
        <a:p>
          <a:endParaRPr lang="en-US"/>
        </a:p>
      </dgm:t>
    </dgm:pt>
    <dgm:pt modelId="{B3B41E5B-007F-41A3-A005-3245F19DA190}">
      <dgm:prSet phldrT="[Text]" custT="1"/>
      <dgm:spPr/>
      <dgm:t>
        <a:bodyPr/>
        <a:lstStyle/>
        <a:p>
          <a:r>
            <a:rPr lang="en-US" sz="2400" dirty="0" smtClean="0">
              <a:solidFill>
                <a:srgbClr val="002060"/>
              </a:solidFill>
              <a:latin typeface="Times New Roman" pitchFamily="18" charset="0"/>
              <a:cs typeface="Times New Roman" pitchFamily="18" charset="0"/>
            </a:rPr>
            <a:t>TIN HỌC </a:t>
          </a:r>
          <a:endParaRPr lang="en-US" sz="2400" dirty="0">
            <a:solidFill>
              <a:srgbClr val="002060"/>
            </a:solidFill>
            <a:latin typeface="Times New Roman" pitchFamily="18" charset="0"/>
            <a:cs typeface="Times New Roman" pitchFamily="18" charset="0"/>
          </a:endParaRPr>
        </a:p>
      </dgm:t>
    </dgm:pt>
    <dgm:pt modelId="{6E4A45C0-0304-4B88-BB7E-9CD24DB1FCF3}" type="parTrans" cxnId="{02F4FB2F-668D-46BC-A8B0-7DA5DAEBD41F}">
      <dgm:prSet/>
      <dgm:spPr/>
      <dgm:t>
        <a:bodyPr/>
        <a:lstStyle/>
        <a:p>
          <a:endParaRPr lang="en-US"/>
        </a:p>
      </dgm:t>
    </dgm:pt>
    <dgm:pt modelId="{272BEA41-7B3B-4462-8D9F-52AE03C5F258}" type="sibTrans" cxnId="{02F4FB2F-668D-46BC-A8B0-7DA5DAEBD41F}">
      <dgm:prSet/>
      <dgm:spPr/>
      <dgm:t>
        <a:bodyPr/>
        <a:lstStyle/>
        <a:p>
          <a:endParaRPr lang="en-US"/>
        </a:p>
      </dgm:t>
    </dgm:pt>
    <dgm:pt modelId="{503D14F7-F42F-4350-A870-5EA25D8C3A62}">
      <dgm:prSet phldrT="[Text]" custT="1"/>
      <dgm:spPr/>
      <dgm:t>
        <a:bodyPr/>
        <a:lstStyle/>
        <a:p>
          <a:r>
            <a:rPr lang="en-US" sz="2400" dirty="0" smtClean="0">
              <a:solidFill>
                <a:srgbClr val="002060"/>
              </a:solidFill>
              <a:latin typeface="Times New Roman" pitchFamily="18" charset="0"/>
              <a:cs typeface="Times New Roman" pitchFamily="18" charset="0"/>
            </a:rPr>
            <a:t>TIẾNG ANH</a:t>
          </a:r>
          <a:endParaRPr lang="en-US" sz="2400" dirty="0">
            <a:solidFill>
              <a:srgbClr val="002060"/>
            </a:solidFill>
            <a:latin typeface="Times New Roman" pitchFamily="18" charset="0"/>
            <a:cs typeface="Times New Roman" pitchFamily="18" charset="0"/>
          </a:endParaRPr>
        </a:p>
      </dgm:t>
    </dgm:pt>
    <dgm:pt modelId="{40038D52-F367-4FC7-BD9E-D4FB1CF15BBE}" type="parTrans" cxnId="{3D75660C-A8EA-4FFE-A165-F59228071A96}">
      <dgm:prSet/>
      <dgm:spPr/>
      <dgm:t>
        <a:bodyPr/>
        <a:lstStyle/>
        <a:p>
          <a:endParaRPr lang="en-US"/>
        </a:p>
      </dgm:t>
    </dgm:pt>
    <dgm:pt modelId="{5526E010-0F77-44EA-AF73-D4BF8EBC2115}" type="sibTrans" cxnId="{3D75660C-A8EA-4FFE-A165-F59228071A96}">
      <dgm:prSet/>
      <dgm:spPr/>
      <dgm:t>
        <a:bodyPr/>
        <a:lstStyle/>
        <a:p>
          <a:endParaRPr lang="en-US"/>
        </a:p>
      </dgm:t>
    </dgm:pt>
    <dgm:pt modelId="{712944A4-4A2D-4184-B356-0EB67DA8661E}">
      <dgm:prSet phldrT="[Text]" custT="1"/>
      <dgm:spPr/>
      <dgm:t>
        <a:bodyPr/>
        <a:lstStyle/>
        <a:p>
          <a:r>
            <a:rPr lang="en-US" sz="2400" dirty="0" smtClean="0">
              <a:solidFill>
                <a:srgbClr val="002060"/>
              </a:solidFill>
              <a:latin typeface="Times New Roman" pitchFamily="18" charset="0"/>
              <a:cs typeface="Times New Roman" pitchFamily="18" charset="0"/>
            </a:rPr>
            <a:t>GIAO TIẾP</a:t>
          </a:r>
          <a:endParaRPr lang="en-US" sz="2400" dirty="0">
            <a:solidFill>
              <a:srgbClr val="002060"/>
            </a:solidFill>
            <a:latin typeface="Times New Roman" pitchFamily="18" charset="0"/>
            <a:cs typeface="Times New Roman" pitchFamily="18" charset="0"/>
          </a:endParaRPr>
        </a:p>
      </dgm:t>
    </dgm:pt>
    <dgm:pt modelId="{825B8B7E-A1FE-4B96-9D3D-25891E925CBC}" type="parTrans" cxnId="{5E15B751-4D63-4E2E-9B86-A37CFBF60D71}">
      <dgm:prSet/>
      <dgm:spPr/>
      <dgm:t>
        <a:bodyPr/>
        <a:lstStyle/>
        <a:p>
          <a:endParaRPr lang="en-US"/>
        </a:p>
      </dgm:t>
    </dgm:pt>
    <dgm:pt modelId="{0DAE3E3F-6BF4-4AA7-956F-449FCE004B5A}" type="sibTrans" cxnId="{5E15B751-4D63-4E2E-9B86-A37CFBF60D71}">
      <dgm:prSet/>
      <dgm:spPr/>
      <dgm:t>
        <a:bodyPr/>
        <a:lstStyle/>
        <a:p>
          <a:endParaRPr lang="en-US"/>
        </a:p>
      </dgm:t>
    </dgm:pt>
    <dgm:pt modelId="{C6D703C0-2AAD-4DC3-934A-26F3F6AE9347}">
      <dgm:prSet phldrT="[Text]" custT="1"/>
      <dgm:spPr/>
      <dgm:t>
        <a:bodyPr/>
        <a:lstStyle/>
        <a:p>
          <a:r>
            <a:rPr lang="en-US" sz="2400" dirty="0" smtClean="0">
              <a:solidFill>
                <a:srgbClr val="002060"/>
              </a:solidFill>
              <a:latin typeface="Times New Roman" pitchFamily="18" charset="0"/>
              <a:cs typeface="Times New Roman" pitchFamily="18" charset="0"/>
            </a:rPr>
            <a:t>LÀM VIỆC NHÓM</a:t>
          </a:r>
          <a:endParaRPr lang="en-US" sz="2400" dirty="0">
            <a:solidFill>
              <a:srgbClr val="002060"/>
            </a:solidFill>
            <a:latin typeface="Times New Roman" pitchFamily="18" charset="0"/>
            <a:cs typeface="Times New Roman" pitchFamily="18" charset="0"/>
          </a:endParaRPr>
        </a:p>
      </dgm:t>
    </dgm:pt>
    <dgm:pt modelId="{87B789B0-CFAE-47B3-B03B-9D991D4AF82A}" type="parTrans" cxnId="{5D20D4A1-8950-4D9D-A69E-80F37E6540BA}">
      <dgm:prSet/>
      <dgm:spPr/>
      <dgm:t>
        <a:bodyPr/>
        <a:lstStyle/>
        <a:p>
          <a:endParaRPr lang="en-US"/>
        </a:p>
      </dgm:t>
    </dgm:pt>
    <dgm:pt modelId="{58C735C9-BF01-4472-80A0-6D456EE03CD4}" type="sibTrans" cxnId="{5D20D4A1-8950-4D9D-A69E-80F37E6540BA}">
      <dgm:prSet/>
      <dgm:spPr/>
      <dgm:t>
        <a:bodyPr/>
        <a:lstStyle/>
        <a:p>
          <a:endParaRPr lang="en-US"/>
        </a:p>
      </dgm:t>
    </dgm:pt>
    <dgm:pt modelId="{397F640E-9AF2-4765-921C-5CE05305598B}">
      <dgm:prSet phldrT="[Text]" custT="1"/>
      <dgm:spPr/>
      <dgm:t>
        <a:bodyPr/>
        <a:lstStyle/>
        <a:p>
          <a:r>
            <a:rPr lang="en-US" sz="2400" dirty="0" smtClean="0">
              <a:solidFill>
                <a:srgbClr val="002060"/>
              </a:solidFill>
              <a:latin typeface="Times New Roman" pitchFamily="18" charset="0"/>
              <a:cs typeface="Times New Roman" pitchFamily="18" charset="0"/>
            </a:rPr>
            <a:t>QUẢN LÝ THỜI GIAN</a:t>
          </a:r>
          <a:endParaRPr lang="en-US" sz="2400" dirty="0">
            <a:solidFill>
              <a:srgbClr val="002060"/>
            </a:solidFill>
            <a:latin typeface="Times New Roman" pitchFamily="18" charset="0"/>
            <a:cs typeface="Times New Roman" pitchFamily="18" charset="0"/>
          </a:endParaRPr>
        </a:p>
      </dgm:t>
    </dgm:pt>
    <dgm:pt modelId="{846E3B0C-76BE-45AA-B945-9299F1F82B2A}" type="parTrans" cxnId="{CFE24B52-BF20-4F96-BD14-F386A7FF91DF}">
      <dgm:prSet/>
      <dgm:spPr/>
      <dgm:t>
        <a:bodyPr/>
        <a:lstStyle/>
        <a:p>
          <a:endParaRPr lang="en-US"/>
        </a:p>
      </dgm:t>
    </dgm:pt>
    <dgm:pt modelId="{65D7545E-5F88-4DAF-8F27-9401D86DD4F7}" type="sibTrans" cxnId="{CFE24B52-BF20-4F96-BD14-F386A7FF91DF}">
      <dgm:prSet/>
      <dgm:spPr/>
      <dgm:t>
        <a:bodyPr/>
        <a:lstStyle/>
        <a:p>
          <a:endParaRPr lang="en-US"/>
        </a:p>
      </dgm:t>
    </dgm:pt>
    <dgm:pt modelId="{2946E1E8-4FA9-4E49-99B8-FB994A526C87}" type="pres">
      <dgm:prSet presAssocID="{C9309793-6B64-47F8-9B38-5D052DE41BE6}" presName="composite" presStyleCnt="0">
        <dgm:presLayoutVars>
          <dgm:chMax val="1"/>
          <dgm:dir/>
          <dgm:resizeHandles val="exact"/>
        </dgm:presLayoutVars>
      </dgm:prSet>
      <dgm:spPr/>
      <dgm:t>
        <a:bodyPr/>
        <a:lstStyle/>
        <a:p>
          <a:endParaRPr lang="en-US"/>
        </a:p>
      </dgm:t>
    </dgm:pt>
    <dgm:pt modelId="{2371232D-D7F0-47F4-8376-D4A4471F9D76}" type="pres">
      <dgm:prSet presAssocID="{C9309793-6B64-47F8-9B38-5D052DE41BE6}" presName="radial" presStyleCnt="0">
        <dgm:presLayoutVars>
          <dgm:animLvl val="ctr"/>
        </dgm:presLayoutVars>
      </dgm:prSet>
      <dgm:spPr/>
    </dgm:pt>
    <dgm:pt modelId="{D37CD7B6-F30C-45FE-98EE-5B08A09C5746}" type="pres">
      <dgm:prSet presAssocID="{B3C033D0-9D46-42FE-80D2-1F18F31220D8}" presName="centerShape" presStyleLbl="vennNode1" presStyleIdx="0" presStyleCnt="6" custLinFactNeighborX="-871" custLinFactNeighborY="-1716"/>
      <dgm:spPr/>
      <dgm:t>
        <a:bodyPr/>
        <a:lstStyle/>
        <a:p>
          <a:endParaRPr lang="en-US"/>
        </a:p>
      </dgm:t>
    </dgm:pt>
    <dgm:pt modelId="{2C142DA9-A7C8-463E-923B-BF7A6E816E36}" type="pres">
      <dgm:prSet presAssocID="{B3B41E5B-007F-41A3-A005-3245F19DA190}" presName="node" presStyleLbl="vennNode1" presStyleIdx="1" presStyleCnt="6">
        <dgm:presLayoutVars>
          <dgm:bulletEnabled val="1"/>
        </dgm:presLayoutVars>
      </dgm:prSet>
      <dgm:spPr/>
      <dgm:t>
        <a:bodyPr/>
        <a:lstStyle/>
        <a:p>
          <a:endParaRPr lang="en-US"/>
        </a:p>
      </dgm:t>
    </dgm:pt>
    <dgm:pt modelId="{D0A53EA9-65A9-488F-BCF5-7051099327E9}" type="pres">
      <dgm:prSet presAssocID="{503D14F7-F42F-4350-A870-5EA25D8C3A62}" presName="node" presStyleLbl="vennNode1" presStyleIdx="2" presStyleCnt="6">
        <dgm:presLayoutVars>
          <dgm:bulletEnabled val="1"/>
        </dgm:presLayoutVars>
      </dgm:prSet>
      <dgm:spPr/>
      <dgm:t>
        <a:bodyPr/>
        <a:lstStyle/>
        <a:p>
          <a:endParaRPr lang="en-US"/>
        </a:p>
      </dgm:t>
    </dgm:pt>
    <dgm:pt modelId="{11F54003-3066-4A4E-B5AF-9C37A4C04B26}" type="pres">
      <dgm:prSet presAssocID="{712944A4-4A2D-4184-B356-0EB67DA8661E}" presName="node" presStyleLbl="vennNode1" presStyleIdx="3" presStyleCnt="6">
        <dgm:presLayoutVars>
          <dgm:bulletEnabled val="1"/>
        </dgm:presLayoutVars>
      </dgm:prSet>
      <dgm:spPr/>
      <dgm:t>
        <a:bodyPr/>
        <a:lstStyle/>
        <a:p>
          <a:endParaRPr lang="en-US"/>
        </a:p>
      </dgm:t>
    </dgm:pt>
    <dgm:pt modelId="{C291411C-1BF8-45A3-BADC-A5FBE1FADD02}" type="pres">
      <dgm:prSet presAssocID="{C6D703C0-2AAD-4DC3-934A-26F3F6AE9347}" presName="node" presStyleLbl="vennNode1" presStyleIdx="4" presStyleCnt="6" custRadScaleRad="100285" custRadScaleInc="2824">
        <dgm:presLayoutVars>
          <dgm:bulletEnabled val="1"/>
        </dgm:presLayoutVars>
      </dgm:prSet>
      <dgm:spPr/>
      <dgm:t>
        <a:bodyPr/>
        <a:lstStyle/>
        <a:p>
          <a:endParaRPr lang="en-US"/>
        </a:p>
      </dgm:t>
    </dgm:pt>
    <dgm:pt modelId="{F842DA9E-D4A4-4C0A-ADA4-56AAD3E0AF57}" type="pres">
      <dgm:prSet presAssocID="{397F640E-9AF2-4765-921C-5CE05305598B}" presName="node" presStyleLbl="vennNode1" presStyleIdx="5" presStyleCnt="6">
        <dgm:presLayoutVars>
          <dgm:bulletEnabled val="1"/>
        </dgm:presLayoutVars>
      </dgm:prSet>
      <dgm:spPr/>
      <dgm:t>
        <a:bodyPr/>
        <a:lstStyle/>
        <a:p>
          <a:endParaRPr lang="en-US"/>
        </a:p>
      </dgm:t>
    </dgm:pt>
  </dgm:ptLst>
  <dgm:cxnLst>
    <dgm:cxn modelId="{8AE040A3-A695-4C26-B3B6-D802305F70EC}" type="presOf" srcId="{B3B41E5B-007F-41A3-A005-3245F19DA190}" destId="{2C142DA9-A7C8-463E-923B-BF7A6E816E36}" srcOrd="0" destOrd="0" presId="urn:microsoft.com/office/officeart/2005/8/layout/radial3"/>
    <dgm:cxn modelId="{3D75660C-A8EA-4FFE-A165-F59228071A96}" srcId="{B3C033D0-9D46-42FE-80D2-1F18F31220D8}" destId="{503D14F7-F42F-4350-A870-5EA25D8C3A62}" srcOrd="1" destOrd="0" parTransId="{40038D52-F367-4FC7-BD9E-D4FB1CF15BBE}" sibTransId="{5526E010-0F77-44EA-AF73-D4BF8EBC2115}"/>
    <dgm:cxn modelId="{E5085CED-F729-4A12-B28D-A388CB469D49}" type="presOf" srcId="{B3C033D0-9D46-42FE-80D2-1F18F31220D8}" destId="{D37CD7B6-F30C-45FE-98EE-5B08A09C5746}" srcOrd="0" destOrd="0" presId="urn:microsoft.com/office/officeart/2005/8/layout/radial3"/>
    <dgm:cxn modelId="{5D20D4A1-8950-4D9D-A69E-80F37E6540BA}" srcId="{B3C033D0-9D46-42FE-80D2-1F18F31220D8}" destId="{C6D703C0-2AAD-4DC3-934A-26F3F6AE9347}" srcOrd="3" destOrd="0" parTransId="{87B789B0-CFAE-47B3-B03B-9D991D4AF82A}" sibTransId="{58C735C9-BF01-4472-80A0-6D456EE03CD4}"/>
    <dgm:cxn modelId="{4FC57B56-E7C3-4BF1-BA13-7C6AECAFB077}" type="presOf" srcId="{397F640E-9AF2-4765-921C-5CE05305598B}" destId="{F842DA9E-D4A4-4C0A-ADA4-56AAD3E0AF57}" srcOrd="0" destOrd="0" presId="urn:microsoft.com/office/officeart/2005/8/layout/radial3"/>
    <dgm:cxn modelId="{BFA46EE3-3090-499C-97AF-A6168814DFBD}" type="presOf" srcId="{503D14F7-F42F-4350-A870-5EA25D8C3A62}" destId="{D0A53EA9-65A9-488F-BCF5-7051099327E9}" srcOrd="0" destOrd="0" presId="urn:microsoft.com/office/officeart/2005/8/layout/radial3"/>
    <dgm:cxn modelId="{02F4FB2F-668D-46BC-A8B0-7DA5DAEBD41F}" srcId="{B3C033D0-9D46-42FE-80D2-1F18F31220D8}" destId="{B3B41E5B-007F-41A3-A005-3245F19DA190}" srcOrd="0" destOrd="0" parTransId="{6E4A45C0-0304-4B88-BB7E-9CD24DB1FCF3}" sibTransId="{272BEA41-7B3B-4462-8D9F-52AE03C5F258}"/>
    <dgm:cxn modelId="{F63FB1D4-2626-4276-9F2A-2A87AD315DE6}" srcId="{C9309793-6B64-47F8-9B38-5D052DE41BE6}" destId="{B3C033D0-9D46-42FE-80D2-1F18F31220D8}" srcOrd="0" destOrd="0" parTransId="{2B371058-BBD3-4000-A474-3B9B50F24EF0}" sibTransId="{F8311C92-99C8-4164-981D-8A522179AD7D}"/>
    <dgm:cxn modelId="{CFE24B52-BF20-4F96-BD14-F386A7FF91DF}" srcId="{B3C033D0-9D46-42FE-80D2-1F18F31220D8}" destId="{397F640E-9AF2-4765-921C-5CE05305598B}" srcOrd="4" destOrd="0" parTransId="{846E3B0C-76BE-45AA-B945-9299F1F82B2A}" sibTransId="{65D7545E-5F88-4DAF-8F27-9401D86DD4F7}"/>
    <dgm:cxn modelId="{E5BC6E48-6F33-4DB4-80E1-12AC5571F55E}" type="presOf" srcId="{C9309793-6B64-47F8-9B38-5D052DE41BE6}" destId="{2946E1E8-4FA9-4E49-99B8-FB994A526C87}" srcOrd="0" destOrd="0" presId="urn:microsoft.com/office/officeart/2005/8/layout/radial3"/>
    <dgm:cxn modelId="{B40F20DB-8CFC-4EAF-86DB-FE1AA843B777}" type="presOf" srcId="{712944A4-4A2D-4184-B356-0EB67DA8661E}" destId="{11F54003-3066-4A4E-B5AF-9C37A4C04B26}" srcOrd="0" destOrd="0" presId="urn:microsoft.com/office/officeart/2005/8/layout/radial3"/>
    <dgm:cxn modelId="{DC133ADD-E3C6-47EE-89A0-DA25BD411737}" type="presOf" srcId="{C6D703C0-2AAD-4DC3-934A-26F3F6AE9347}" destId="{C291411C-1BF8-45A3-BADC-A5FBE1FADD02}" srcOrd="0" destOrd="0" presId="urn:microsoft.com/office/officeart/2005/8/layout/radial3"/>
    <dgm:cxn modelId="{5E15B751-4D63-4E2E-9B86-A37CFBF60D71}" srcId="{B3C033D0-9D46-42FE-80D2-1F18F31220D8}" destId="{712944A4-4A2D-4184-B356-0EB67DA8661E}" srcOrd="2" destOrd="0" parTransId="{825B8B7E-A1FE-4B96-9D3D-25891E925CBC}" sibTransId="{0DAE3E3F-6BF4-4AA7-956F-449FCE004B5A}"/>
    <dgm:cxn modelId="{2DA652B0-8EB8-462E-AD22-6ECA7791E745}" type="presParOf" srcId="{2946E1E8-4FA9-4E49-99B8-FB994A526C87}" destId="{2371232D-D7F0-47F4-8376-D4A4471F9D76}" srcOrd="0" destOrd="0" presId="urn:microsoft.com/office/officeart/2005/8/layout/radial3"/>
    <dgm:cxn modelId="{253080E9-CA23-4AB1-B00F-F2A7A7D96A28}" type="presParOf" srcId="{2371232D-D7F0-47F4-8376-D4A4471F9D76}" destId="{D37CD7B6-F30C-45FE-98EE-5B08A09C5746}" srcOrd="0" destOrd="0" presId="urn:microsoft.com/office/officeart/2005/8/layout/radial3"/>
    <dgm:cxn modelId="{2CF6D8F8-9790-4CE3-AFEB-2D0A1778173E}" type="presParOf" srcId="{2371232D-D7F0-47F4-8376-D4A4471F9D76}" destId="{2C142DA9-A7C8-463E-923B-BF7A6E816E36}" srcOrd="1" destOrd="0" presId="urn:microsoft.com/office/officeart/2005/8/layout/radial3"/>
    <dgm:cxn modelId="{81122B25-5AEB-40C7-B14C-B69871423D43}" type="presParOf" srcId="{2371232D-D7F0-47F4-8376-D4A4471F9D76}" destId="{D0A53EA9-65A9-488F-BCF5-7051099327E9}" srcOrd="2" destOrd="0" presId="urn:microsoft.com/office/officeart/2005/8/layout/radial3"/>
    <dgm:cxn modelId="{A1FCBE20-C964-4FDF-992C-7FF88CD20C63}" type="presParOf" srcId="{2371232D-D7F0-47F4-8376-D4A4471F9D76}" destId="{11F54003-3066-4A4E-B5AF-9C37A4C04B26}" srcOrd="3" destOrd="0" presId="urn:microsoft.com/office/officeart/2005/8/layout/radial3"/>
    <dgm:cxn modelId="{70785171-C391-41BC-A8EB-D5B06D50660F}" type="presParOf" srcId="{2371232D-D7F0-47F4-8376-D4A4471F9D76}" destId="{C291411C-1BF8-45A3-BADC-A5FBE1FADD02}" srcOrd="4" destOrd="0" presId="urn:microsoft.com/office/officeart/2005/8/layout/radial3"/>
    <dgm:cxn modelId="{79926B8A-0619-4488-8221-0E9EAA35D961}" type="presParOf" srcId="{2371232D-D7F0-47F4-8376-D4A4471F9D76}" destId="{F842DA9E-D4A4-4C0A-ADA4-56AAD3E0AF57}" srcOrd="5" destOrd="0" presId="urn:microsoft.com/office/officeart/2005/8/layout/radial3"/>
  </dgm:cxnLst>
  <dgm:bg/>
  <dgm:whole/>
</dgm:dataModel>
</file>

<file path=ppt/diagrams/layout1.xml><?xml version="1.0" encoding="utf-8"?>
<dgm:layoutDef xmlns:dgm="http://schemas.openxmlformats.org/drawingml/2006/diagram" xmlns:a="http://schemas.openxmlformats.org/drawingml/2006/main" uniqueId="urn:microsoft.com/office/officeart/2005/8/layout/radial3">
  <dgm:title val=""/>
  <dgm:desc val=""/>
  <dgm:catLst>
    <dgm:cat type="relationship" pri="31000"/>
    <dgm:cat type="cycle" pri="1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omposite">
    <dgm:varLst>
      <dgm:chMax val="1"/>
      <dgm:dir/>
      <dgm:resizeHandles val="exact"/>
    </dgm:varLst>
    <dgm:alg type="composite">
      <dgm:param type="ar" val="1"/>
    </dgm:alg>
    <dgm:shape xmlns:r="http://schemas.openxmlformats.org/officeDocument/2006/relationships" r:blip="">
      <dgm:adjLst/>
    </dgm:shape>
    <dgm:presOf/>
    <dgm:constrLst/>
    <dgm:ruleLst/>
    <dgm:layoutNode name="radial">
      <dgm:varLst>
        <dgm:animLvl val="ctr"/>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h" for="ch" forName="centerShape" refType="h"/>
        <dgm:constr type="w" for="ch" forName="node" refType="w" fact="0.5"/>
        <dgm:constr type="h" for="ch" forName="node" refType="h" fact="0.5"/>
        <dgm:constr type="sp" refType="w" refFor="ch" refForName="node" fact="-0.2"/>
        <dgm:constr type="sibSp" refType="w" refFor="ch" refForName="node" fact="-0.2"/>
        <dgm:constr type="primFontSz" for="ch" forName="centerShape" val="65"/>
        <dgm:constr type="primFontSz" for="des" forName="node" val="65"/>
        <dgm:constr type="primFontSz" for="ch" forName="node" refType="primFontSz" refFor="ch" refForName="centerShape" op="lte"/>
      </dgm:constrLst>
      <dgm:ruleLst/>
      <dgm:forEach name="Name6" axis="ch" ptType="node" cnt="1">
        <dgm:layoutNode name="centerShape" styleLbl="vennNode1">
          <dgm:alg type="tx"/>
          <dgm:shape xmlns:r="http://schemas.openxmlformats.org/officeDocument/2006/relationships" type="ellipse"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7" axis="ch" ptType="node">
          <dgm:layoutNode name="node" styleLbl="vennNode1">
            <dgm:varLst>
              <dgm:bulletEnabled val="1"/>
            </dgm:varLst>
            <dgm:alg type="tx">
              <dgm:param type="txAnchorVertCh" val="mid"/>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10/30/2017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Thầy</a:t>
            </a:r>
            <a:r>
              <a:rPr lang="en-US" baseline="0" dirty="0" smtClean="0"/>
              <a:t> </a:t>
            </a:r>
            <a:r>
              <a:rPr lang="en-US" baseline="0" dirty="0" err="1" smtClean="0"/>
              <a:t>chào</a:t>
            </a:r>
            <a:r>
              <a:rPr lang="en-US" baseline="0" dirty="0" smtClean="0"/>
              <a:t> </a:t>
            </a:r>
            <a:r>
              <a:rPr lang="en-US" baseline="0" dirty="0" err="1" smtClean="0"/>
              <a:t>cả</a:t>
            </a:r>
            <a:r>
              <a:rPr lang="en-US" baseline="0" dirty="0" smtClean="0"/>
              <a:t> </a:t>
            </a:r>
            <a:r>
              <a:rPr lang="en-US" baseline="0" dirty="0" err="1" smtClean="0"/>
              <a:t>lớp</a:t>
            </a:r>
            <a:r>
              <a:rPr lang="en-US" baseline="0" dirty="0" smtClean="0"/>
              <a:t>. </a:t>
            </a:r>
            <a:r>
              <a:rPr lang="en-US" baseline="0" dirty="0" err="1" smtClean="0"/>
              <a:t>Mời</a:t>
            </a:r>
            <a:r>
              <a:rPr lang="en-US" baseline="0" dirty="0" smtClean="0"/>
              <a:t> </a:t>
            </a:r>
            <a:r>
              <a:rPr lang="en-US" baseline="0" dirty="0" err="1" smtClean="0"/>
              <a:t>các</a:t>
            </a:r>
            <a:r>
              <a:rPr lang="en-US" baseline="0" dirty="0" smtClean="0"/>
              <a:t> </a:t>
            </a:r>
            <a:r>
              <a:rPr lang="en-US" baseline="0" dirty="0" err="1" smtClean="0"/>
              <a:t>em</a:t>
            </a:r>
            <a:r>
              <a:rPr lang="en-US" baseline="0" dirty="0" smtClean="0"/>
              <a:t> </a:t>
            </a:r>
            <a:r>
              <a:rPr lang="en-US" baseline="0" dirty="0" err="1" smtClean="0"/>
              <a:t>ngồi</a:t>
            </a:r>
            <a:r>
              <a:rPr lang="en-US" baseline="0" dirty="0" smtClean="0"/>
              <a:t>. </a:t>
            </a:r>
            <a:r>
              <a:rPr lang="en-US" baseline="0" dirty="0" err="1" smtClean="0"/>
              <a:t>Thầy</a:t>
            </a:r>
            <a:r>
              <a:rPr lang="en-US" baseline="0" dirty="0" smtClean="0"/>
              <a:t> </a:t>
            </a:r>
            <a:r>
              <a:rPr lang="en-US" baseline="0" dirty="0" err="1" smtClean="0"/>
              <a:t>mời</a:t>
            </a:r>
            <a:r>
              <a:rPr lang="en-US" baseline="0" dirty="0" smtClean="0"/>
              <a:t> </a:t>
            </a:r>
            <a:r>
              <a:rPr lang="en-US" baseline="0" dirty="0" err="1" smtClean="0"/>
              <a:t>bạn</a:t>
            </a:r>
            <a:r>
              <a:rPr lang="en-US" baseline="0" dirty="0" smtClean="0"/>
              <a:t> </a:t>
            </a:r>
            <a:r>
              <a:rPr lang="en-US" baseline="0" dirty="0" err="1" smtClean="0"/>
              <a:t>lớp</a:t>
            </a:r>
            <a:r>
              <a:rPr lang="en-US" baseline="0" dirty="0" smtClean="0"/>
              <a:t> </a:t>
            </a:r>
            <a:r>
              <a:rPr lang="en-US" baseline="0" dirty="0" err="1" smtClean="0"/>
              <a:t>trường</a:t>
            </a:r>
            <a:r>
              <a:rPr lang="en-US" baseline="0" dirty="0" smtClean="0"/>
              <a:t> </a:t>
            </a:r>
            <a:r>
              <a:rPr lang="en-US" baseline="0" dirty="0" err="1" smtClean="0"/>
              <a:t>lên</a:t>
            </a:r>
            <a:r>
              <a:rPr lang="en-US" baseline="0" dirty="0" smtClean="0"/>
              <a:t> </a:t>
            </a:r>
            <a:r>
              <a:rPr lang="en-US" baseline="0" dirty="0" err="1" smtClean="0"/>
              <a:t>bảng</a:t>
            </a:r>
            <a:r>
              <a:rPr lang="en-US" baseline="0" dirty="0" smtClean="0"/>
              <a:t> </a:t>
            </a:r>
            <a:r>
              <a:rPr lang="en-US" baseline="0" dirty="0" err="1" smtClean="0"/>
              <a:t>điểm</a:t>
            </a:r>
            <a:r>
              <a:rPr lang="en-US" baseline="0" dirty="0" smtClean="0"/>
              <a:t> </a:t>
            </a:r>
            <a:r>
              <a:rPr lang="en-US" baseline="0" dirty="0" err="1" smtClean="0"/>
              <a:t>danh</a:t>
            </a:r>
            <a:r>
              <a:rPr lang="en-US" baseline="0" dirty="0" smtClean="0"/>
              <a:t> </a:t>
            </a:r>
            <a:r>
              <a:rPr lang="en-US" baseline="0" dirty="0" err="1" smtClean="0"/>
              <a:t>lớp</a:t>
            </a:r>
            <a:r>
              <a:rPr lang="en-US" baseline="0" dirty="0" smtClean="0"/>
              <a:t> </a:t>
            </a:r>
            <a:r>
              <a:rPr lang="en-US" baseline="0" dirty="0" err="1" smtClean="0"/>
              <a:t>học</a:t>
            </a:r>
            <a:r>
              <a:rPr lang="en-US" baseline="0" dirty="0" smtClean="0"/>
              <a:t> </a:t>
            </a:r>
            <a:r>
              <a:rPr lang="en-US" baseline="0" dirty="0" err="1" smtClean="0"/>
              <a:t>hôm</a:t>
            </a:r>
            <a:r>
              <a:rPr lang="en-US" baseline="0" dirty="0" smtClean="0"/>
              <a:t> nay.  </a:t>
            </a:r>
            <a:r>
              <a:rPr lang="en-US" baseline="0" dirty="0" err="1" smtClean="0"/>
              <a:t>Các</a:t>
            </a:r>
            <a:r>
              <a:rPr lang="en-US" baseline="0" dirty="0" smtClean="0"/>
              <a:t> </a:t>
            </a:r>
            <a:r>
              <a:rPr lang="en-US" baseline="0" dirty="0" err="1" smtClean="0"/>
              <a:t>bạn</a:t>
            </a:r>
            <a:r>
              <a:rPr lang="en-US" baseline="0" dirty="0" smtClean="0"/>
              <a:t> </a:t>
            </a:r>
            <a:r>
              <a:rPr lang="en-US" baseline="0" dirty="0" err="1" smtClean="0"/>
              <a:t>còn</a:t>
            </a:r>
            <a:r>
              <a:rPr lang="en-US" baseline="0" dirty="0" smtClean="0"/>
              <a:t> </a:t>
            </a:r>
            <a:r>
              <a:rPr lang="en-US" baseline="0" dirty="0" err="1" smtClean="0"/>
              <a:t>lại</a:t>
            </a:r>
            <a:r>
              <a:rPr lang="en-US" baseline="0" dirty="0" smtClean="0"/>
              <a:t> </a:t>
            </a:r>
            <a:r>
              <a:rPr lang="en-US" baseline="0" dirty="0" err="1" smtClean="0"/>
              <a:t>hãy</a:t>
            </a:r>
            <a:r>
              <a:rPr lang="en-US" baseline="0" dirty="0" smtClean="0"/>
              <a:t> </a:t>
            </a:r>
            <a:r>
              <a:rPr lang="en-US" baseline="0" dirty="0" err="1" smtClean="0"/>
              <a:t>ổn</a:t>
            </a:r>
            <a:r>
              <a:rPr lang="en-US" baseline="0" dirty="0" smtClean="0"/>
              <a:t> </a:t>
            </a:r>
            <a:r>
              <a:rPr lang="en-US" baseline="0" dirty="0" err="1" smtClean="0"/>
              <a:t>định</a:t>
            </a:r>
            <a:r>
              <a:rPr lang="en-US" baseline="0" dirty="0" smtClean="0"/>
              <a:t> </a:t>
            </a:r>
            <a:r>
              <a:rPr lang="en-US" baseline="0" dirty="0" err="1" smtClean="0"/>
              <a:t>chổ</a:t>
            </a:r>
            <a:r>
              <a:rPr lang="en-US" baseline="0" dirty="0" smtClean="0"/>
              <a:t> </a:t>
            </a:r>
            <a:r>
              <a:rPr lang="en-US" baseline="0" dirty="0" err="1" smtClean="0"/>
              <a:t>ngồi</a:t>
            </a:r>
            <a:r>
              <a:rPr lang="en-US" baseline="0" dirty="0" smtClean="0"/>
              <a:t> </a:t>
            </a:r>
            <a:r>
              <a:rPr lang="en-US" baseline="0" dirty="0" err="1" smtClean="0"/>
              <a:t>và</a:t>
            </a:r>
            <a:r>
              <a:rPr lang="en-US" baseline="0" dirty="0" smtClean="0"/>
              <a:t> </a:t>
            </a:r>
            <a:r>
              <a:rPr lang="en-US" baseline="0" dirty="0" err="1" smtClean="0"/>
              <a:t>chuẩn</a:t>
            </a:r>
            <a:r>
              <a:rPr lang="en-US" baseline="0" dirty="0" smtClean="0"/>
              <a:t> </a:t>
            </a:r>
            <a:r>
              <a:rPr lang="en-US" baseline="0" dirty="0" err="1" smtClean="0"/>
              <a:t>bị</a:t>
            </a:r>
            <a:r>
              <a:rPr lang="en-US" baseline="0" dirty="0" smtClean="0"/>
              <a:t> </a:t>
            </a:r>
            <a:r>
              <a:rPr lang="en-US" baseline="0" dirty="0" err="1" smtClean="0"/>
              <a:t>giáo</a:t>
            </a:r>
            <a:r>
              <a:rPr lang="en-US" baseline="0" dirty="0" smtClean="0"/>
              <a:t> </a:t>
            </a:r>
            <a:r>
              <a:rPr lang="en-US" baseline="0" dirty="0" err="1" smtClean="0"/>
              <a:t>trình</a:t>
            </a:r>
            <a:r>
              <a:rPr lang="en-US" baseline="0" dirty="0" smtClean="0"/>
              <a:t> </a:t>
            </a:r>
            <a:r>
              <a:rPr lang="en-US" baseline="0" dirty="0" err="1" smtClean="0"/>
              <a:t>và</a:t>
            </a:r>
            <a:r>
              <a:rPr lang="en-US" baseline="0" dirty="0" smtClean="0"/>
              <a:t> </a:t>
            </a:r>
            <a:r>
              <a:rPr lang="en-US" baseline="0" dirty="0" err="1" smtClean="0"/>
              <a:t>tập</a:t>
            </a:r>
            <a:r>
              <a:rPr lang="en-US" baseline="0" dirty="0" smtClean="0"/>
              <a:t> </a:t>
            </a:r>
            <a:r>
              <a:rPr lang="en-US" baseline="0" dirty="0" err="1" smtClean="0"/>
              <a:t>ghi</a:t>
            </a:r>
            <a:r>
              <a:rPr lang="en-US" baseline="0" dirty="0" smtClean="0"/>
              <a:t> </a:t>
            </a:r>
            <a:r>
              <a:rPr lang="en-US" baseline="0" dirty="0" err="1" smtClean="0"/>
              <a:t>chép</a:t>
            </a:r>
            <a:r>
              <a:rPr lang="en-US" baseline="0" dirty="0" smtClean="0"/>
              <a:t> </a:t>
            </a:r>
            <a:r>
              <a:rPr lang="en-US" baseline="0" dirty="0" err="1" smtClean="0"/>
              <a:t>để</a:t>
            </a:r>
            <a:r>
              <a:rPr lang="en-US" baseline="0" dirty="0" smtClean="0"/>
              <a:t> </a:t>
            </a:r>
            <a:r>
              <a:rPr lang="en-US" baseline="0" dirty="0" err="1" smtClean="0"/>
              <a:t>bắt</a:t>
            </a:r>
            <a:r>
              <a:rPr lang="en-US" baseline="0" dirty="0" smtClean="0"/>
              <a:t> </a:t>
            </a:r>
            <a:r>
              <a:rPr lang="en-US" baseline="0" dirty="0" err="1" smtClean="0"/>
              <a:t>đầu</a:t>
            </a:r>
            <a:r>
              <a:rPr lang="en-US" baseline="0" dirty="0" smtClean="0"/>
              <a:t> </a:t>
            </a:r>
            <a:r>
              <a:rPr lang="en-US" baseline="0" dirty="0" err="1" smtClean="0"/>
              <a:t>bài</a:t>
            </a:r>
            <a:r>
              <a:rPr lang="en-US" baseline="0" dirty="0" smtClean="0"/>
              <a:t> </a:t>
            </a:r>
            <a:r>
              <a:rPr lang="en-US" baseline="0" dirty="0" err="1" smtClean="0"/>
              <a:t>học</a:t>
            </a:r>
            <a:r>
              <a:rPr lang="en-US" baseline="0" dirty="0" smtClean="0"/>
              <a:t> </a:t>
            </a:r>
            <a:r>
              <a:rPr lang="en-US" baseline="0" dirty="0" err="1" smtClean="0"/>
              <a:t>mới</a:t>
            </a:r>
            <a:r>
              <a:rPr lang="en-US" baseline="0" dirty="0" smtClean="0"/>
              <a:t> </a:t>
            </a:r>
            <a:r>
              <a:rPr lang="en-US" baseline="0" dirty="0" err="1" smtClean="0"/>
              <a:t>hôm</a:t>
            </a:r>
            <a:r>
              <a:rPr lang="en-US" baseline="0" dirty="0" smtClean="0"/>
              <a:t> nay.</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dirty="0" err="1" smtClean="0"/>
              <a:t>Hai</a:t>
            </a:r>
            <a:r>
              <a:rPr lang="en-US" baseline="0" dirty="0" smtClean="0"/>
              <a:t> </a:t>
            </a:r>
            <a:r>
              <a:rPr lang="en-US" baseline="0" dirty="0" err="1" smtClean="0"/>
              <a:t>buổi</a:t>
            </a:r>
            <a:r>
              <a:rPr lang="en-US" baseline="0" dirty="0" smtClean="0"/>
              <a:t> </a:t>
            </a:r>
            <a:r>
              <a:rPr lang="en-US" baseline="0" dirty="0" err="1" smtClean="0"/>
              <a:t>trước</a:t>
            </a:r>
            <a:r>
              <a:rPr lang="en-US" baseline="0" dirty="0" smtClean="0"/>
              <a:t> </a:t>
            </a:r>
            <a:r>
              <a:rPr lang="en-US" baseline="0" dirty="0" err="1" smtClean="0"/>
              <a:t>lớp</a:t>
            </a:r>
            <a:r>
              <a:rPr lang="en-US" baseline="0" dirty="0" smtClean="0"/>
              <a:t> </a:t>
            </a:r>
            <a:r>
              <a:rPr lang="en-US" baseline="0" dirty="0" err="1" smtClean="0"/>
              <a:t>chúng</a:t>
            </a:r>
            <a:r>
              <a:rPr lang="en-US" baseline="0" dirty="0" smtClean="0"/>
              <a:t> </a:t>
            </a:r>
            <a:r>
              <a:rPr lang="en-US" baseline="0" dirty="0" err="1" smtClean="0"/>
              <a:t>ta</a:t>
            </a:r>
            <a:r>
              <a:rPr lang="en-US" baseline="0" dirty="0" smtClean="0"/>
              <a:t> </a:t>
            </a:r>
            <a:r>
              <a:rPr lang="en-US" baseline="0" dirty="0" err="1" smtClean="0"/>
              <a:t>đã</a:t>
            </a:r>
            <a:r>
              <a:rPr lang="en-US" baseline="0" dirty="0" smtClean="0"/>
              <a:t> </a:t>
            </a:r>
            <a:r>
              <a:rPr lang="en-US" baseline="0" dirty="0" err="1" smtClean="0"/>
              <a:t>được</a:t>
            </a:r>
            <a:r>
              <a:rPr lang="en-US" baseline="0" dirty="0" smtClean="0"/>
              <a:t> </a:t>
            </a:r>
            <a:r>
              <a:rPr lang="en-US" baseline="0" dirty="0" err="1" smtClean="0"/>
              <a:t>học</a:t>
            </a:r>
            <a:r>
              <a:rPr lang="en-US" baseline="0" dirty="0" smtClean="0"/>
              <a:t> </a:t>
            </a:r>
            <a:r>
              <a:rPr lang="en-US" baseline="0" dirty="0" err="1" smtClean="0"/>
              <a:t>chương</a:t>
            </a:r>
            <a:r>
              <a:rPr lang="en-US" baseline="0" dirty="0" smtClean="0"/>
              <a:t> 1. </a:t>
            </a:r>
            <a:r>
              <a:rPr lang="en-US" baseline="0" dirty="0" err="1" smtClean="0"/>
              <a:t>Môi</a:t>
            </a:r>
            <a:r>
              <a:rPr lang="en-US" baseline="0" dirty="0" smtClean="0"/>
              <a:t> </a:t>
            </a:r>
            <a:r>
              <a:rPr lang="en-US" baseline="0" dirty="0" err="1" smtClean="0"/>
              <a:t>trường</a:t>
            </a:r>
            <a:r>
              <a:rPr lang="en-US" baseline="0" dirty="0" smtClean="0"/>
              <a:t> </a:t>
            </a:r>
            <a:r>
              <a:rPr lang="en-US" baseline="0" dirty="0" err="1" smtClean="0"/>
              <a:t>và</a:t>
            </a:r>
            <a:r>
              <a:rPr lang="en-US" baseline="0" dirty="0" smtClean="0"/>
              <a:t> </a:t>
            </a:r>
            <a:r>
              <a:rPr lang="en-US" baseline="0" dirty="0" err="1" smtClean="0"/>
              <a:t>Sinh</a:t>
            </a:r>
            <a:r>
              <a:rPr lang="en-US" baseline="0" dirty="0" smtClean="0"/>
              <a:t> </a:t>
            </a:r>
            <a:r>
              <a:rPr lang="en-US" baseline="0" dirty="0" err="1" smtClean="0"/>
              <a:t>thái</a:t>
            </a:r>
            <a:r>
              <a:rPr lang="en-US" baseline="0" dirty="0" smtClean="0"/>
              <a:t>, </a:t>
            </a:r>
            <a:r>
              <a:rPr lang="en-US" baseline="0" dirty="0" err="1" smtClean="0"/>
              <a:t>chương</a:t>
            </a:r>
            <a:r>
              <a:rPr lang="en-US" baseline="0" dirty="0" smtClean="0"/>
              <a:t> 2. </a:t>
            </a:r>
            <a:r>
              <a:rPr lang="en-US" baseline="0" dirty="0" err="1" smtClean="0"/>
              <a:t>tài</a:t>
            </a:r>
            <a:r>
              <a:rPr lang="en-US" baseline="0" dirty="0" smtClean="0"/>
              <a:t> </a:t>
            </a:r>
            <a:r>
              <a:rPr lang="en-US" baseline="0" dirty="0" err="1" smtClean="0"/>
              <a:t>nguyên</a:t>
            </a:r>
            <a:r>
              <a:rPr lang="en-US" baseline="0" dirty="0" smtClean="0"/>
              <a:t> </a:t>
            </a:r>
            <a:r>
              <a:rPr lang="en-US" baseline="0" dirty="0" err="1" smtClean="0"/>
              <a:t>thiên</a:t>
            </a:r>
            <a:r>
              <a:rPr lang="en-US" baseline="0" dirty="0" smtClean="0"/>
              <a:t> </a:t>
            </a:r>
            <a:r>
              <a:rPr lang="en-US" baseline="0" dirty="0" err="1" smtClean="0"/>
              <a:t>nhiên</a:t>
            </a:r>
            <a:r>
              <a:rPr lang="en-US" baseline="0" dirty="0" smtClean="0"/>
              <a:t>. </a:t>
            </a:r>
            <a:r>
              <a:rPr lang="en-US" baseline="0" dirty="0" err="1" smtClean="0"/>
              <a:t>Hôm</a:t>
            </a:r>
            <a:r>
              <a:rPr lang="en-US" baseline="0" dirty="0" smtClean="0"/>
              <a:t> nay. </a:t>
            </a:r>
            <a:r>
              <a:rPr lang="en-US" baseline="0" dirty="0" err="1" smtClean="0"/>
              <a:t>Chúng</a:t>
            </a:r>
            <a:r>
              <a:rPr lang="en-US" baseline="0" dirty="0" smtClean="0"/>
              <a:t> </a:t>
            </a:r>
            <a:r>
              <a:rPr lang="en-US" baseline="0" dirty="0" err="1" smtClean="0"/>
              <a:t>ta</a:t>
            </a:r>
            <a:r>
              <a:rPr lang="en-US" baseline="0" dirty="0" smtClean="0"/>
              <a:t> </a:t>
            </a:r>
            <a:r>
              <a:rPr lang="en-US" baseline="0" dirty="0" err="1" smtClean="0"/>
              <a:t>sẽ</a:t>
            </a:r>
            <a:r>
              <a:rPr lang="en-US" baseline="0" dirty="0" smtClean="0"/>
              <a:t> </a:t>
            </a:r>
            <a:r>
              <a:rPr lang="en-US" baseline="0" dirty="0" err="1" smtClean="0"/>
              <a:t>tiếp</a:t>
            </a:r>
            <a:r>
              <a:rPr lang="en-US" baseline="0" dirty="0" smtClean="0"/>
              <a:t> </a:t>
            </a:r>
            <a:r>
              <a:rPr lang="en-US" baseline="0" dirty="0" err="1" smtClean="0"/>
              <a:t>tục</a:t>
            </a:r>
            <a:r>
              <a:rPr lang="en-US" baseline="0" dirty="0" smtClean="0"/>
              <a:t> </a:t>
            </a:r>
            <a:r>
              <a:rPr lang="en-US" baseline="0" dirty="0" err="1" smtClean="0"/>
              <a:t>tìm</a:t>
            </a:r>
            <a:r>
              <a:rPr lang="en-US" baseline="0" dirty="0" smtClean="0"/>
              <a:t> </a:t>
            </a:r>
            <a:r>
              <a:rPr lang="en-US" baseline="0" dirty="0" err="1" smtClean="0"/>
              <a:t>hiểu</a:t>
            </a:r>
            <a:r>
              <a:rPr lang="en-US" baseline="0" dirty="0" smtClean="0"/>
              <a:t> </a:t>
            </a:r>
            <a:r>
              <a:rPr lang="en-US" baseline="0" dirty="0" err="1" smtClean="0"/>
              <a:t>chương</a:t>
            </a:r>
            <a:r>
              <a:rPr lang="en-US" baseline="0" dirty="0" smtClean="0"/>
              <a:t> 3. </a:t>
            </a:r>
            <a:r>
              <a:rPr lang="en-US" baseline="0" dirty="0" err="1" smtClean="0"/>
              <a:t>Môi</a:t>
            </a:r>
            <a:r>
              <a:rPr lang="en-US" baseline="0" dirty="0" smtClean="0"/>
              <a:t> </a:t>
            </a:r>
            <a:r>
              <a:rPr lang="en-US" baseline="0" dirty="0" err="1" smtClean="0"/>
              <a:t>trường</a:t>
            </a:r>
            <a:r>
              <a:rPr lang="en-US" baseline="0" dirty="0" smtClean="0"/>
              <a:t> </a:t>
            </a:r>
            <a:r>
              <a:rPr lang="en-US" baseline="0" dirty="0" err="1" smtClean="0"/>
              <a:t>và</a:t>
            </a:r>
            <a:r>
              <a:rPr lang="en-US" baseline="0" dirty="0" smtClean="0"/>
              <a:t> con </a:t>
            </a:r>
            <a:r>
              <a:rPr lang="en-US" baseline="0" dirty="0" err="1" smtClean="0"/>
              <a:t>người</a:t>
            </a:r>
            <a:r>
              <a:rPr lang="en-US" baseline="0" dirty="0" smtClean="0"/>
              <a:t>. </a:t>
            </a:r>
            <a:r>
              <a:rPr lang="en-US" baseline="0" dirty="0" err="1" smtClean="0"/>
              <a:t>Trước</a:t>
            </a:r>
            <a:r>
              <a:rPr lang="en-US" baseline="0" dirty="0" smtClean="0"/>
              <a:t> </a:t>
            </a:r>
            <a:r>
              <a:rPr lang="en-US" baseline="0" dirty="0" err="1" smtClean="0"/>
              <a:t>khi</a:t>
            </a:r>
            <a:r>
              <a:rPr lang="en-US" baseline="0" dirty="0" smtClean="0"/>
              <a:t> </a:t>
            </a:r>
            <a:r>
              <a:rPr lang="en-US" baseline="0" dirty="0" err="1" smtClean="0"/>
              <a:t>bắt</a:t>
            </a:r>
            <a:r>
              <a:rPr lang="en-US" baseline="0" dirty="0" smtClean="0"/>
              <a:t> </a:t>
            </a:r>
            <a:r>
              <a:rPr lang="en-US" baseline="0" dirty="0" err="1" smtClean="0"/>
              <a:t>đầu</a:t>
            </a:r>
            <a:r>
              <a:rPr lang="en-US" baseline="0" dirty="0" smtClean="0"/>
              <a:t> </a:t>
            </a:r>
            <a:r>
              <a:rPr lang="en-US" baseline="0" dirty="0" err="1" smtClean="0"/>
              <a:t>bài</a:t>
            </a:r>
            <a:r>
              <a:rPr lang="en-US" baseline="0" dirty="0" smtClean="0"/>
              <a:t> </a:t>
            </a:r>
            <a:r>
              <a:rPr lang="en-US" baseline="0" dirty="0" err="1" smtClean="0"/>
              <a:t>học</a:t>
            </a:r>
            <a:r>
              <a:rPr lang="en-US" baseline="0" dirty="0" smtClean="0"/>
              <a:t> </a:t>
            </a:r>
            <a:r>
              <a:rPr lang="en-US" baseline="0" dirty="0" err="1" smtClean="0"/>
              <a:t>mới</a:t>
            </a:r>
            <a:r>
              <a:rPr lang="en-US" baseline="0" dirty="0" smtClean="0"/>
              <a:t>, </a:t>
            </a:r>
            <a:r>
              <a:rPr lang="en-US" baseline="0" dirty="0" err="1" smtClean="0"/>
              <a:t>thầy</a:t>
            </a:r>
            <a:r>
              <a:rPr lang="en-US" baseline="0" dirty="0" smtClean="0"/>
              <a:t> </a:t>
            </a:r>
            <a:r>
              <a:rPr lang="en-US" baseline="0" dirty="0" err="1" smtClean="0"/>
              <a:t>có</a:t>
            </a:r>
            <a:r>
              <a:rPr lang="en-US" baseline="0" dirty="0" smtClean="0"/>
              <a:t> </a:t>
            </a:r>
            <a:r>
              <a:rPr lang="en-US" baseline="0" dirty="0" err="1" smtClean="0"/>
              <a:t>câu</a:t>
            </a:r>
            <a:r>
              <a:rPr lang="en-US" baseline="0" dirty="0" smtClean="0"/>
              <a:t> </a:t>
            </a:r>
            <a:r>
              <a:rPr lang="en-US" baseline="0" dirty="0" err="1" smtClean="0"/>
              <a:t>hỏi</a:t>
            </a:r>
            <a:r>
              <a:rPr lang="en-US" baseline="0" dirty="0" smtClean="0"/>
              <a:t> </a:t>
            </a:r>
            <a:r>
              <a:rPr lang="en-US" baseline="0" dirty="0" err="1" smtClean="0"/>
              <a:t>ôn</a:t>
            </a:r>
            <a:r>
              <a:rPr lang="en-US" baseline="0" dirty="0" smtClean="0"/>
              <a:t> </a:t>
            </a:r>
            <a:r>
              <a:rPr lang="en-US" baseline="0" dirty="0" err="1" smtClean="0"/>
              <a:t>tập</a:t>
            </a:r>
            <a:r>
              <a:rPr lang="en-US" baseline="0" dirty="0" smtClean="0"/>
              <a:t> </a:t>
            </a:r>
            <a:r>
              <a:rPr lang="en-US" baseline="0" dirty="0" err="1" smtClean="0"/>
              <a:t>bài</a:t>
            </a:r>
            <a:r>
              <a:rPr lang="en-US" baseline="0" dirty="0" smtClean="0"/>
              <a:t> </a:t>
            </a:r>
            <a:r>
              <a:rPr lang="en-US" baseline="0" dirty="0" err="1" smtClean="0"/>
              <a:t>cũ</a:t>
            </a:r>
            <a:r>
              <a:rPr lang="en-US" baseline="0" dirty="0" smtClean="0"/>
              <a:t> </a:t>
            </a:r>
            <a:r>
              <a:rPr lang="en-US" baseline="0" dirty="0" err="1" smtClean="0"/>
              <a:t>mà</a:t>
            </a:r>
            <a:r>
              <a:rPr lang="en-US" baseline="0" dirty="0" smtClean="0"/>
              <a:t> </a:t>
            </a:r>
            <a:r>
              <a:rPr lang="en-US" baseline="0" dirty="0" err="1" smtClean="0"/>
              <a:t>có</a:t>
            </a:r>
            <a:r>
              <a:rPr lang="en-US" baseline="0" dirty="0" smtClean="0"/>
              <a:t> </a:t>
            </a:r>
            <a:r>
              <a:rPr lang="en-US" baseline="0" dirty="0" err="1" smtClean="0"/>
              <a:t>liên</a:t>
            </a:r>
            <a:r>
              <a:rPr lang="en-US" baseline="0" dirty="0" smtClean="0"/>
              <a:t> </a:t>
            </a:r>
            <a:r>
              <a:rPr lang="en-US" baseline="0" dirty="0" err="1" smtClean="0"/>
              <a:t>quan</a:t>
            </a:r>
            <a:r>
              <a:rPr lang="en-US" baseline="0" dirty="0" smtClean="0"/>
              <a:t> </a:t>
            </a:r>
            <a:r>
              <a:rPr lang="en-US" baseline="0" dirty="0" err="1" smtClean="0"/>
              <a:t>đến</a:t>
            </a:r>
            <a:r>
              <a:rPr lang="en-US" baseline="0" dirty="0" smtClean="0"/>
              <a:t> </a:t>
            </a:r>
            <a:r>
              <a:rPr lang="en-US" baseline="0" dirty="0" err="1" smtClean="0"/>
              <a:t>nôi</a:t>
            </a:r>
            <a:r>
              <a:rPr lang="en-US" baseline="0" dirty="0" smtClean="0"/>
              <a:t> dung </a:t>
            </a:r>
            <a:r>
              <a:rPr lang="en-US" baseline="0" dirty="0" err="1" smtClean="0"/>
              <a:t>bài</a:t>
            </a:r>
            <a:r>
              <a:rPr lang="en-US" baseline="0" dirty="0" smtClean="0"/>
              <a:t> </a:t>
            </a:r>
            <a:r>
              <a:rPr lang="en-US" baseline="0" dirty="0" err="1" smtClean="0"/>
              <a:t>học</a:t>
            </a:r>
            <a:r>
              <a:rPr lang="en-US" baseline="0" dirty="0" smtClean="0"/>
              <a:t> </a:t>
            </a:r>
            <a:r>
              <a:rPr lang="en-US" baseline="0" dirty="0" err="1" smtClean="0"/>
              <a:t>hôm</a:t>
            </a:r>
            <a:r>
              <a:rPr lang="en-US" baseline="0" dirty="0" smtClean="0"/>
              <a:t> nay. </a:t>
            </a:r>
            <a:endParaRPr lang="en-US"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r>
              <a:rPr lang="en-US" altLang="zh-CN" dirty="0" err="1" smtClean="0"/>
              <a:t>Tác</a:t>
            </a:r>
            <a:r>
              <a:rPr lang="en-US" altLang="zh-CN" baseline="0" dirty="0" smtClean="0"/>
              <a:t> </a:t>
            </a:r>
            <a:r>
              <a:rPr lang="en-US" altLang="zh-CN" baseline="0" dirty="0" err="1" smtClean="0"/>
              <a:t>động</a:t>
            </a:r>
            <a:r>
              <a:rPr lang="en-US" altLang="zh-CN" baseline="0" dirty="0" smtClean="0"/>
              <a:t> </a:t>
            </a:r>
            <a:r>
              <a:rPr lang="en-US" altLang="zh-CN" baseline="0" dirty="0" err="1" smtClean="0"/>
              <a:t>tích</a:t>
            </a:r>
            <a:r>
              <a:rPr lang="en-US" altLang="zh-CN" baseline="0" dirty="0" smtClean="0"/>
              <a:t> </a:t>
            </a:r>
            <a:r>
              <a:rPr lang="en-US" altLang="zh-CN" baseline="0" dirty="0" err="1" smtClean="0"/>
              <a:t>cực</a:t>
            </a:r>
            <a:r>
              <a:rPr lang="en-US" altLang="zh-CN" baseline="0" dirty="0" smtClean="0"/>
              <a:t> </a:t>
            </a:r>
            <a:r>
              <a:rPr lang="en-US" altLang="zh-CN" baseline="0" dirty="0" err="1" smtClean="0"/>
              <a:t>đến</a:t>
            </a:r>
            <a:r>
              <a:rPr lang="en-US" altLang="zh-CN" baseline="0" dirty="0" smtClean="0"/>
              <a:t> </a:t>
            </a:r>
            <a:r>
              <a:rPr lang="en-US" altLang="zh-CN" baseline="0" dirty="0" err="1" smtClean="0"/>
              <a:t>môi</a:t>
            </a:r>
            <a:r>
              <a:rPr lang="en-US" altLang="zh-CN" baseline="0" dirty="0" smtClean="0"/>
              <a:t> </a:t>
            </a:r>
            <a:r>
              <a:rPr lang="en-US" altLang="zh-CN" baseline="0" dirty="0" err="1" smtClean="0"/>
              <a:t>trường</a:t>
            </a:r>
            <a:r>
              <a:rPr lang="en-US" altLang="zh-CN" baseline="0" dirty="0" smtClean="0"/>
              <a:t> </a:t>
            </a:r>
            <a:r>
              <a:rPr lang="en-US" altLang="zh-CN" baseline="0" dirty="0" err="1" smtClean="0"/>
              <a:t>mà</a:t>
            </a:r>
            <a:r>
              <a:rPr lang="en-US" altLang="zh-CN" baseline="0" dirty="0" smtClean="0"/>
              <a:t> </a:t>
            </a:r>
            <a:r>
              <a:rPr lang="en-US" altLang="zh-CN" baseline="0" dirty="0" err="1" smtClean="0"/>
              <a:t>chúng</a:t>
            </a:r>
            <a:r>
              <a:rPr lang="en-US" altLang="zh-CN" baseline="0" dirty="0" smtClean="0"/>
              <a:t> </a:t>
            </a:r>
            <a:r>
              <a:rPr lang="en-US" altLang="zh-CN" baseline="0" dirty="0" err="1" smtClean="0"/>
              <a:t>ta</a:t>
            </a:r>
            <a:r>
              <a:rPr lang="en-US" altLang="zh-CN" baseline="0" dirty="0" smtClean="0"/>
              <a:t> </a:t>
            </a:r>
            <a:r>
              <a:rPr lang="en-US" altLang="zh-CN" baseline="0" dirty="0" err="1" smtClean="0"/>
              <a:t>vừa</a:t>
            </a:r>
            <a:r>
              <a:rPr lang="en-US" altLang="zh-CN" baseline="0" dirty="0" smtClean="0"/>
              <a:t> </a:t>
            </a:r>
            <a:r>
              <a:rPr lang="en-US" altLang="zh-CN" baseline="0" dirty="0" err="1" smtClean="0"/>
              <a:t>được</a:t>
            </a:r>
            <a:r>
              <a:rPr lang="en-US" altLang="zh-CN" baseline="0" dirty="0" smtClean="0"/>
              <a:t> </a:t>
            </a:r>
            <a:r>
              <a:rPr lang="en-US" altLang="zh-CN" baseline="0" dirty="0" err="1" smtClean="0"/>
              <a:t>học</a:t>
            </a:r>
            <a:r>
              <a:rPr lang="en-US" altLang="zh-CN" baseline="0" dirty="0" smtClean="0"/>
              <a:t> </a:t>
            </a:r>
            <a:r>
              <a:rPr lang="en-US" altLang="zh-CN" baseline="0" dirty="0" err="1" smtClean="0"/>
              <a:t>là</a:t>
            </a:r>
            <a:r>
              <a:rPr lang="en-US" altLang="zh-CN" baseline="0" dirty="0" smtClean="0"/>
              <a:t>: </a:t>
            </a:r>
            <a:r>
              <a:rPr lang="en-US" altLang="zh-CN" baseline="0" dirty="0" err="1" smtClean="0"/>
              <a:t>Bảo</a:t>
            </a:r>
            <a:r>
              <a:rPr lang="en-US" altLang="zh-CN" baseline="0" dirty="0" smtClean="0"/>
              <a:t> </a:t>
            </a:r>
            <a:r>
              <a:rPr lang="en-US" altLang="zh-CN" baseline="0" dirty="0" err="1" smtClean="0"/>
              <a:t>vệ</a:t>
            </a:r>
            <a:r>
              <a:rPr lang="en-US" altLang="zh-CN" baseline="0" dirty="0" smtClean="0"/>
              <a:t> </a:t>
            </a:r>
            <a:r>
              <a:rPr lang="en-US" altLang="zh-CN" baseline="0" dirty="0" err="1" smtClean="0"/>
              <a:t>môi</a:t>
            </a:r>
            <a:r>
              <a:rPr lang="en-US" altLang="zh-CN" baseline="0" dirty="0" smtClean="0"/>
              <a:t> </a:t>
            </a:r>
            <a:r>
              <a:rPr lang="en-US" altLang="zh-CN" baseline="0" dirty="0" err="1" smtClean="0"/>
              <a:t>trường</a:t>
            </a:r>
            <a:r>
              <a:rPr lang="en-US" altLang="zh-CN" baseline="0" dirty="0" smtClean="0"/>
              <a:t>, </a:t>
            </a:r>
            <a:r>
              <a:rPr lang="en-US" altLang="zh-CN" baseline="0" dirty="0" err="1" smtClean="0"/>
              <a:t>bảo</a:t>
            </a:r>
            <a:r>
              <a:rPr lang="en-US" altLang="zh-CN" baseline="0" dirty="0" smtClean="0"/>
              <a:t> </a:t>
            </a:r>
            <a:r>
              <a:rPr lang="en-US" altLang="zh-CN" baseline="0" dirty="0" err="1" smtClean="0"/>
              <a:t>vệ</a:t>
            </a:r>
            <a:r>
              <a:rPr lang="en-US" altLang="zh-CN" baseline="0" dirty="0" smtClean="0"/>
              <a:t> </a:t>
            </a:r>
            <a:r>
              <a:rPr lang="en-US" altLang="zh-CN" baseline="0" dirty="0" err="1" smtClean="0"/>
              <a:t>sự</a:t>
            </a:r>
            <a:r>
              <a:rPr lang="en-US" altLang="zh-CN" baseline="0" dirty="0" smtClean="0"/>
              <a:t> </a:t>
            </a:r>
            <a:r>
              <a:rPr lang="en-US" altLang="zh-CN" baseline="0" dirty="0" err="1" smtClean="0"/>
              <a:t>đa</a:t>
            </a:r>
            <a:r>
              <a:rPr lang="en-US" altLang="zh-CN" baseline="0" dirty="0" smtClean="0"/>
              <a:t> </a:t>
            </a:r>
            <a:r>
              <a:rPr lang="en-US" altLang="zh-CN" baseline="0" dirty="0" err="1" smtClean="0"/>
              <a:t>dạng</a:t>
            </a:r>
            <a:r>
              <a:rPr lang="en-US" altLang="zh-CN" baseline="0" dirty="0" smtClean="0"/>
              <a:t> </a:t>
            </a:r>
            <a:r>
              <a:rPr lang="en-US" altLang="zh-CN" baseline="0" dirty="0" err="1" smtClean="0"/>
              <a:t>sinh</a:t>
            </a:r>
            <a:r>
              <a:rPr lang="en-US" altLang="zh-CN" baseline="0" dirty="0" smtClean="0"/>
              <a:t> </a:t>
            </a:r>
            <a:r>
              <a:rPr lang="en-US" altLang="zh-CN" baseline="0" dirty="0" err="1" smtClean="0"/>
              <a:t>học</a:t>
            </a:r>
            <a:r>
              <a:rPr lang="en-US" altLang="zh-CN" baseline="0" dirty="0" smtClean="0"/>
              <a:t>. </a:t>
            </a:r>
            <a:r>
              <a:rPr lang="en-US" altLang="zh-CN" baseline="0" dirty="0" err="1" smtClean="0"/>
              <a:t>Như</a:t>
            </a:r>
            <a:r>
              <a:rPr lang="en-US" altLang="zh-CN" baseline="0" dirty="0" smtClean="0"/>
              <a:t> </a:t>
            </a:r>
            <a:r>
              <a:rPr lang="en-US" altLang="zh-CN" baseline="0" dirty="0" err="1" smtClean="0"/>
              <a:t>vậy</a:t>
            </a:r>
            <a:r>
              <a:rPr lang="en-US" altLang="zh-CN" baseline="0" dirty="0" smtClean="0"/>
              <a:t>, </a:t>
            </a:r>
            <a:r>
              <a:rPr lang="en-US" altLang="zh-CN" baseline="0" dirty="0" err="1" smtClean="0"/>
              <a:t>bạn</a:t>
            </a:r>
            <a:r>
              <a:rPr lang="en-US" altLang="zh-CN" baseline="0" dirty="0" smtClean="0"/>
              <a:t> </a:t>
            </a:r>
            <a:r>
              <a:rPr lang="en-US" altLang="zh-CN" baseline="0" dirty="0" err="1" smtClean="0"/>
              <a:t>nào</a:t>
            </a:r>
            <a:r>
              <a:rPr lang="en-US" altLang="zh-CN" baseline="0" dirty="0" smtClean="0"/>
              <a:t> </a:t>
            </a:r>
            <a:r>
              <a:rPr lang="en-US" altLang="zh-CN" baseline="0" dirty="0" err="1" smtClean="0"/>
              <a:t>cho</a:t>
            </a:r>
            <a:r>
              <a:rPr lang="en-US" altLang="zh-CN" baseline="0" dirty="0" smtClean="0"/>
              <a:t> </a:t>
            </a:r>
            <a:r>
              <a:rPr lang="en-US" altLang="zh-CN" baseline="0" dirty="0" err="1" smtClean="0"/>
              <a:t>thầy</a:t>
            </a:r>
            <a:r>
              <a:rPr lang="en-US" altLang="zh-CN" baseline="0" dirty="0" smtClean="0"/>
              <a:t> </a:t>
            </a:r>
            <a:r>
              <a:rPr lang="en-US" altLang="zh-CN" baseline="0" dirty="0" err="1" smtClean="0"/>
              <a:t>biết</a:t>
            </a:r>
            <a:r>
              <a:rPr lang="en-US" altLang="zh-CN" baseline="0" dirty="0" smtClean="0"/>
              <a:t> </a:t>
            </a:r>
            <a:r>
              <a:rPr lang="en-US" altLang="zh-CN" baseline="0" dirty="0" err="1" smtClean="0"/>
              <a:t>tác</a:t>
            </a:r>
            <a:r>
              <a:rPr lang="en-US" altLang="zh-CN" baseline="0" dirty="0" smtClean="0"/>
              <a:t> </a:t>
            </a:r>
            <a:r>
              <a:rPr lang="en-US" altLang="zh-CN" baseline="0" dirty="0" err="1" smtClean="0"/>
              <a:t>động</a:t>
            </a:r>
            <a:r>
              <a:rPr lang="en-US" altLang="zh-CN" baseline="0" dirty="0" smtClean="0"/>
              <a:t> </a:t>
            </a:r>
            <a:r>
              <a:rPr lang="en-US" altLang="zh-CN" baseline="0" dirty="0" err="1" smtClean="0"/>
              <a:t>tiêu</a:t>
            </a:r>
            <a:r>
              <a:rPr lang="en-US" altLang="zh-CN" baseline="0" dirty="0" smtClean="0"/>
              <a:t> </a:t>
            </a:r>
            <a:r>
              <a:rPr lang="en-US" altLang="zh-CN" baseline="0" dirty="0" err="1" smtClean="0"/>
              <a:t>cực</a:t>
            </a:r>
            <a:r>
              <a:rPr lang="en-US" altLang="zh-CN" baseline="0" dirty="0" smtClean="0"/>
              <a:t> </a:t>
            </a:r>
            <a:r>
              <a:rPr lang="en-US" altLang="zh-CN" baseline="0" dirty="0" err="1" smtClean="0"/>
              <a:t>đến</a:t>
            </a:r>
            <a:r>
              <a:rPr lang="en-US" altLang="zh-CN" baseline="0" dirty="0" smtClean="0"/>
              <a:t> </a:t>
            </a:r>
            <a:r>
              <a:rPr lang="en-US" altLang="zh-CN" baseline="0" dirty="0" err="1" smtClean="0"/>
              <a:t>môi</a:t>
            </a:r>
            <a:r>
              <a:rPr lang="en-US" altLang="zh-CN" baseline="0" dirty="0" smtClean="0"/>
              <a:t> </a:t>
            </a:r>
            <a:r>
              <a:rPr lang="en-US" altLang="zh-CN" baseline="0" dirty="0" err="1" smtClean="0"/>
              <a:t>trường</a:t>
            </a:r>
            <a:r>
              <a:rPr lang="en-US" altLang="zh-CN" baseline="0" dirty="0" smtClean="0"/>
              <a:t> </a:t>
            </a:r>
            <a:r>
              <a:rPr lang="en-US" altLang="zh-CN" baseline="0" dirty="0" err="1" smtClean="0"/>
              <a:t>là</a:t>
            </a:r>
            <a:r>
              <a:rPr lang="en-US" altLang="zh-CN" baseline="0" dirty="0" smtClean="0"/>
              <a:t> </a:t>
            </a:r>
            <a:r>
              <a:rPr lang="en-US" altLang="zh-CN" baseline="0" dirty="0" err="1" smtClean="0"/>
              <a:t>gì</a:t>
            </a:r>
            <a:r>
              <a:rPr lang="en-US" altLang="zh-CN" baseline="0" dirty="0" smtClean="0"/>
              <a:t> ? </a:t>
            </a:r>
            <a:r>
              <a:rPr lang="en-US" altLang="zh-CN" baseline="0" dirty="0" err="1" smtClean="0"/>
              <a:t>tức</a:t>
            </a:r>
            <a:r>
              <a:rPr lang="en-US" altLang="zh-CN" baseline="0" dirty="0" smtClean="0"/>
              <a:t> </a:t>
            </a:r>
            <a:r>
              <a:rPr lang="en-US" altLang="zh-CN" baseline="0" dirty="0" err="1" smtClean="0"/>
              <a:t>là</a:t>
            </a:r>
            <a:r>
              <a:rPr lang="en-US" altLang="zh-CN" baseline="0" dirty="0" smtClean="0"/>
              <a:t> con </a:t>
            </a:r>
            <a:r>
              <a:rPr lang="en-US" altLang="zh-CN" baseline="0" dirty="0" err="1" smtClean="0"/>
              <a:t>người</a:t>
            </a:r>
            <a:r>
              <a:rPr lang="en-US" altLang="zh-CN" baseline="0" dirty="0" smtClean="0"/>
              <a:t> </a:t>
            </a:r>
            <a:r>
              <a:rPr lang="en-US" altLang="zh-CN" baseline="0" dirty="0" err="1" smtClean="0"/>
              <a:t>đã</a:t>
            </a:r>
            <a:r>
              <a:rPr lang="en-US" altLang="zh-CN" baseline="0" dirty="0" smtClean="0"/>
              <a:t> </a:t>
            </a:r>
            <a:r>
              <a:rPr lang="en-US" altLang="zh-CN" baseline="0" dirty="0" err="1" smtClean="0"/>
              <a:t>hành</a:t>
            </a:r>
            <a:r>
              <a:rPr lang="en-US" altLang="zh-CN" baseline="0" dirty="0" smtClean="0"/>
              <a:t> </a:t>
            </a:r>
            <a:r>
              <a:rPr lang="en-US" altLang="zh-CN" baseline="0" dirty="0" err="1" smtClean="0"/>
              <a:t>động</a:t>
            </a:r>
            <a:r>
              <a:rPr lang="en-US" altLang="zh-CN" baseline="0" dirty="0" smtClean="0"/>
              <a:t> </a:t>
            </a:r>
            <a:r>
              <a:rPr lang="en-US" altLang="zh-CN" baseline="0" dirty="0" err="1" smtClean="0"/>
              <a:t>ngược</a:t>
            </a:r>
            <a:r>
              <a:rPr lang="en-US" altLang="zh-CN" baseline="0" dirty="0" smtClean="0"/>
              <a:t> </a:t>
            </a:r>
            <a:r>
              <a:rPr lang="en-US" altLang="zh-CN" baseline="0" dirty="0" err="1" smtClean="0"/>
              <a:t>lại</a:t>
            </a:r>
            <a:r>
              <a:rPr lang="en-US" altLang="zh-CN" baseline="0" dirty="0" smtClean="0"/>
              <a:t> </a:t>
            </a:r>
            <a:r>
              <a:rPr lang="en-US" altLang="zh-CN" baseline="0" dirty="0" err="1" smtClean="0"/>
              <a:t>với</a:t>
            </a:r>
            <a:r>
              <a:rPr lang="en-US" altLang="zh-CN" baseline="0" dirty="0" smtClean="0"/>
              <a:t> </a:t>
            </a:r>
            <a:r>
              <a:rPr lang="en-US" altLang="zh-CN" baseline="0" dirty="0" err="1" smtClean="0"/>
              <a:t>những</a:t>
            </a:r>
            <a:r>
              <a:rPr lang="en-US" altLang="zh-CN" baseline="0" dirty="0" smtClean="0"/>
              <a:t> </a:t>
            </a:r>
            <a:r>
              <a:rPr lang="en-US" altLang="zh-CN" baseline="0" dirty="0" err="1" smtClean="0"/>
              <a:t>điều</a:t>
            </a:r>
            <a:r>
              <a:rPr lang="en-US" altLang="zh-CN" baseline="0" dirty="0" smtClean="0"/>
              <a:t> </a:t>
            </a:r>
            <a:r>
              <a:rPr lang="en-US" altLang="zh-CN" baseline="0" dirty="0" err="1" smtClean="0"/>
              <a:t>tích</a:t>
            </a:r>
            <a:r>
              <a:rPr lang="en-US" altLang="zh-CN" baseline="0" dirty="0" smtClean="0"/>
              <a:t> </a:t>
            </a:r>
            <a:r>
              <a:rPr lang="en-US" altLang="zh-CN" baseline="0" dirty="0" err="1" smtClean="0"/>
              <a:t>cực</a:t>
            </a:r>
            <a:r>
              <a:rPr lang="en-US" altLang="zh-CN" baseline="0" dirty="0" smtClean="0"/>
              <a:t> </a:t>
            </a:r>
            <a:r>
              <a:rPr lang="en-US" altLang="zh-CN" baseline="0" dirty="0" err="1" smtClean="0"/>
              <a:t>đối</a:t>
            </a:r>
            <a:r>
              <a:rPr lang="en-US" altLang="zh-CN" baseline="0" dirty="0" smtClean="0"/>
              <a:t> </a:t>
            </a:r>
            <a:r>
              <a:rPr lang="en-US" altLang="zh-CN" baseline="0" dirty="0" err="1" smtClean="0"/>
              <a:t>với</a:t>
            </a:r>
            <a:r>
              <a:rPr lang="en-US" altLang="zh-CN" baseline="0" dirty="0" smtClean="0"/>
              <a:t> </a:t>
            </a:r>
            <a:r>
              <a:rPr lang="en-US" altLang="zh-CN" baseline="0" dirty="0" err="1" smtClean="0"/>
              <a:t>môi</a:t>
            </a:r>
            <a:r>
              <a:rPr lang="en-US" altLang="zh-CN" baseline="0" dirty="0" smtClean="0"/>
              <a:t> </a:t>
            </a:r>
            <a:r>
              <a:rPr lang="en-US" altLang="zh-CN" baseline="0" dirty="0" err="1" smtClean="0"/>
              <a:t>trường</a:t>
            </a:r>
            <a:r>
              <a:rPr lang="en-US" altLang="zh-CN" baseline="0" dirty="0" smtClean="0"/>
              <a:t> </a:t>
            </a:r>
            <a:r>
              <a:rPr lang="en-US" altLang="zh-CN" baseline="0" dirty="0" err="1" smtClean="0"/>
              <a:t>bao</a:t>
            </a:r>
            <a:r>
              <a:rPr lang="en-US" altLang="zh-CN" baseline="0" dirty="0" smtClean="0"/>
              <a:t> </a:t>
            </a:r>
            <a:r>
              <a:rPr lang="en-US" altLang="zh-CN" baseline="0" dirty="0" err="1" smtClean="0"/>
              <a:t>gồm</a:t>
            </a:r>
            <a:r>
              <a:rPr lang="en-US" altLang="zh-CN" baseline="0" dirty="0" smtClean="0"/>
              <a:t>: </a:t>
            </a:r>
            <a:r>
              <a:rPr lang="en-US" altLang="zh-CN" baseline="0" dirty="0" err="1" smtClean="0"/>
              <a:t>gây</a:t>
            </a:r>
            <a:r>
              <a:rPr lang="en-US" altLang="zh-CN" baseline="0" dirty="0" smtClean="0"/>
              <a:t> ô </a:t>
            </a:r>
            <a:r>
              <a:rPr lang="en-US" altLang="zh-CN" baseline="0" dirty="0" err="1" smtClean="0"/>
              <a:t>nhiễm</a:t>
            </a:r>
            <a:r>
              <a:rPr lang="en-US" altLang="zh-CN" baseline="0" dirty="0" smtClean="0"/>
              <a:t> </a:t>
            </a:r>
            <a:r>
              <a:rPr lang="en-US" altLang="zh-CN" baseline="0" dirty="0" err="1" smtClean="0"/>
              <a:t>mt</a:t>
            </a:r>
            <a:r>
              <a:rPr lang="en-US" altLang="zh-CN" baseline="0" dirty="0" smtClean="0"/>
              <a:t>, </a:t>
            </a:r>
            <a:r>
              <a:rPr lang="en-US" altLang="zh-CN" baseline="0" dirty="0" err="1" smtClean="0"/>
              <a:t>Gây</a:t>
            </a:r>
            <a:r>
              <a:rPr lang="en-US" altLang="zh-CN" baseline="0" dirty="0" smtClean="0"/>
              <a:t> </a:t>
            </a:r>
            <a:r>
              <a:rPr lang="en-US" altLang="zh-CN" baseline="0" dirty="0" err="1" smtClean="0"/>
              <a:t>suy</a:t>
            </a:r>
            <a:r>
              <a:rPr lang="en-US" altLang="zh-CN" baseline="0" dirty="0" smtClean="0"/>
              <a:t> </a:t>
            </a:r>
            <a:r>
              <a:rPr lang="en-US" altLang="zh-CN" baseline="0" dirty="0" err="1" smtClean="0"/>
              <a:t>giảm</a:t>
            </a:r>
            <a:r>
              <a:rPr lang="en-US" altLang="zh-CN" baseline="0" dirty="0" smtClean="0"/>
              <a:t> </a:t>
            </a:r>
            <a:r>
              <a:rPr lang="en-US" altLang="zh-CN" baseline="0" dirty="0" err="1" smtClean="0"/>
              <a:t>đa</a:t>
            </a:r>
            <a:r>
              <a:rPr lang="en-US" altLang="zh-CN" baseline="0" dirty="0" smtClean="0"/>
              <a:t> </a:t>
            </a:r>
            <a:r>
              <a:rPr lang="en-US" altLang="zh-CN" baseline="0" dirty="0" err="1" smtClean="0"/>
              <a:t>dạng</a:t>
            </a:r>
            <a:r>
              <a:rPr lang="en-US" altLang="zh-CN" baseline="0" dirty="0" smtClean="0"/>
              <a:t> </a:t>
            </a:r>
            <a:r>
              <a:rPr lang="en-US" altLang="zh-CN" baseline="0" dirty="0" err="1" smtClean="0"/>
              <a:t>sinh</a:t>
            </a:r>
            <a:r>
              <a:rPr lang="en-US" altLang="zh-CN" baseline="0" dirty="0" smtClean="0"/>
              <a:t> </a:t>
            </a:r>
            <a:r>
              <a:rPr lang="en-US" altLang="zh-CN" baseline="0" dirty="0" err="1" smtClean="0"/>
              <a:t>học</a:t>
            </a:r>
            <a:r>
              <a:rPr lang="en-US" altLang="zh-CN" baseline="0" dirty="0" smtClean="0"/>
              <a:t>, </a:t>
            </a:r>
            <a:r>
              <a:rPr lang="en-US" altLang="zh-CN" baseline="0" dirty="0" err="1" smtClean="0"/>
              <a:t>dẫn</a:t>
            </a:r>
            <a:r>
              <a:rPr lang="en-US" altLang="zh-CN" baseline="0" dirty="0" smtClean="0"/>
              <a:t> </a:t>
            </a:r>
            <a:r>
              <a:rPr lang="en-US" altLang="zh-CN" baseline="0" dirty="0" err="1" smtClean="0"/>
              <a:t>đến</a:t>
            </a:r>
            <a:r>
              <a:rPr lang="en-US" altLang="zh-CN" baseline="0" dirty="0" smtClean="0"/>
              <a:t> </a:t>
            </a:r>
            <a:r>
              <a:rPr lang="en-US" altLang="zh-CN" baseline="0" dirty="0" err="1" smtClean="0"/>
              <a:t>suy</a:t>
            </a:r>
            <a:r>
              <a:rPr lang="en-US" altLang="zh-CN" baseline="0" dirty="0" smtClean="0"/>
              <a:t> </a:t>
            </a:r>
            <a:r>
              <a:rPr lang="en-US" altLang="zh-CN" baseline="0" dirty="0" err="1" smtClean="0"/>
              <a:t>giảm</a:t>
            </a:r>
            <a:r>
              <a:rPr lang="en-US" altLang="zh-CN" baseline="0" dirty="0" smtClean="0"/>
              <a:t> </a:t>
            </a:r>
            <a:r>
              <a:rPr lang="en-US" altLang="zh-CN" baseline="0" dirty="0" err="1" smtClean="0"/>
              <a:t>chất</a:t>
            </a:r>
            <a:r>
              <a:rPr lang="en-US" altLang="zh-CN" baseline="0" dirty="0" smtClean="0"/>
              <a:t> </a:t>
            </a:r>
            <a:r>
              <a:rPr lang="en-US" altLang="zh-CN" baseline="0" dirty="0" err="1" smtClean="0"/>
              <a:t>lượng</a:t>
            </a:r>
            <a:r>
              <a:rPr lang="en-US" altLang="zh-CN" baseline="0" dirty="0" smtClean="0"/>
              <a:t> </a:t>
            </a:r>
            <a:r>
              <a:rPr lang="en-US" altLang="zh-CN" baseline="0" dirty="0" err="1" smtClean="0"/>
              <a:t>cuộc</a:t>
            </a:r>
            <a:r>
              <a:rPr lang="en-US" altLang="zh-CN" baseline="0" dirty="0" smtClean="0"/>
              <a:t> </a:t>
            </a:r>
            <a:r>
              <a:rPr lang="en-US" altLang="zh-CN" baseline="0" dirty="0" err="1" smtClean="0"/>
              <a:t>sống</a:t>
            </a:r>
            <a:r>
              <a:rPr lang="en-US" altLang="zh-CN" baseline="0" dirty="0" smtClean="0"/>
              <a:t> </a:t>
            </a:r>
            <a:r>
              <a:rPr lang="en-US" altLang="zh-CN" baseline="0" dirty="0" err="1" smtClean="0"/>
              <a:t>của</a:t>
            </a:r>
            <a:r>
              <a:rPr lang="en-US" altLang="zh-CN" baseline="0" dirty="0" smtClean="0"/>
              <a:t> </a:t>
            </a:r>
            <a:r>
              <a:rPr lang="en-US" altLang="zh-CN" baseline="0" dirty="0" err="1" smtClean="0"/>
              <a:t>chính</a:t>
            </a:r>
            <a:r>
              <a:rPr lang="en-US" altLang="zh-CN" baseline="0" dirty="0" smtClean="0"/>
              <a:t> </a:t>
            </a:r>
            <a:r>
              <a:rPr lang="en-US" altLang="zh-CN" baseline="0" dirty="0" err="1" smtClean="0"/>
              <a:t>mình</a:t>
            </a:r>
            <a:r>
              <a:rPr lang="en-US" altLang="zh-CN" baseline="0" dirty="0" smtClean="0"/>
              <a:t>.</a:t>
            </a:r>
            <a:endParaRPr lang="zh-CN" alt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4</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200" kern="1200" dirty="0" err="1" smtClean="0">
                <a:solidFill>
                  <a:schemeClr val="tx1"/>
                </a:solidFill>
                <a:latin typeface="+mn-lt"/>
                <a:ea typeface="+mn-ea"/>
                <a:cs typeface="+mn-cs"/>
              </a:rPr>
              <a:t>Sách</a:t>
            </a:r>
            <a:r>
              <a:rPr lang="en-US" sz="1200" kern="1200" baseline="0" dirty="0" smtClean="0">
                <a:solidFill>
                  <a:schemeClr val="tx1"/>
                </a:solidFill>
                <a:latin typeface="+mn-lt"/>
                <a:ea typeface="+mn-ea"/>
                <a:cs typeface="+mn-cs"/>
              </a:rPr>
              <a:t> Minh </a:t>
            </a:r>
            <a:r>
              <a:rPr lang="en-US" sz="1200" kern="1200" baseline="0" dirty="0" err="1" smtClean="0">
                <a:solidFill>
                  <a:schemeClr val="tx1"/>
                </a:solidFill>
                <a:latin typeface="+mn-lt"/>
                <a:ea typeface="+mn-ea"/>
                <a:cs typeface="+mn-cs"/>
              </a:rPr>
              <a:t>triết</a:t>
            </a:r>
            <a:r>
              <a:rPr lang="en-US" sz="1200" kern="1200" baseline="0" dirty="0" smtClean="0">
                <a:solidFill>
                  <a:schemeClr val="tx1"/>
                </a:solidFill>
                <a:latin typeface="+mn-lt"/>
                <a:ea typeface="+mn-ea"/>
                <a:cs typeface="+mn-cs"/>
              </a:rPr>
              <a:t> – P43: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môi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trường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không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chỉ</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thu</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hẹp</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trong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việc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tài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đảm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sinh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môi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trường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phải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bao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gồm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luôn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việc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sử</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dụng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một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khôn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ngoan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tài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Khuynh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hướng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mới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chủ</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trương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sử</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dụng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công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nghệ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sạch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không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gây</a:t>
            </a:r>
            <a:r>
              <a:rPr lang="en-US" sz="1200" kern="1200" baseline="0" dirty="0" smtClean="0">
                <a:solidFill>
                  <a:schemeClr val="tx1"/>
                </a:solidFill>
                <a:latin typeface="+mn-lt"/>
                <a:ea typeface="+mn-ea"/>
                <a:cs typeface="+mn-cs"/>
              </a:rPr>
              <a:t> ô </a:t>
            </a:r>
            <a:r>
              <a:rPr lang="en-US" sz="1200" kern="1200" baseline="0" dirty="0" err="1" smtClean="0">
                <a:solidFill>
                  <a:schemeClr val="tx1"/>
                </a:solidFill>
                <a:latin typeface="+mn-lt"/>
                <a:ea typeface="+mn-ea"/>
                <a:cs typeface="+mn-cs"/>
              </a:rPr>
              <a:t>nhiễm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cho</a:t>
            </a:r>
            <a:r>
              <a:rPr lang="en-US" sz="1200" kern="1200" baseline="0" dirty="0" smtClean="0">
                <a:solidFill>
                  <a:schemeClr val="tx1"/>
                </a:solidFill>
                <a:latin typeface="+mn-lt"/>
                <a:ea typeface="+mn-ea"/>
                <a:cs typeface="+mn-cs"/>
              </a:rPr>
              <a:t> con </a:t>
            </a:r>
            <a:r>
              <a:rPr lang="en-US" sz="1200" kern="1200" baseline="0" dirty="0" err="1" smtClean="0">
                <a:solidFill>
                  <a:schemeClr val="tx1"/>
                </a:solidFill>
                <a:latin typeface="+mn-lt"/>
                <a:ea typeface="+mn-ea"/>
                <a:cs typeface="+mn-cs"/>
              </a:rPr>
              <a:t>người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chất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thải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của</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máy</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này</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có</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thể</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được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sử</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dụng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làm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nguồn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liệu</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một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máy</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Xem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Rác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thải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tài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200" kern="1200" dirty="0" err="1" smtClean="0">
                <a:solidFill>
                  <a:schemeClr val="tx1"/>
                </a:solidFill>
                <a:latin typeface="+mn-lt"/>
                <a:ea typeface="+mn-ea"/>
                <a:cs typeface="+mn-cs"/>
              </a:rPr>
              <a:t>Sách</a:t>
            </a:r>
            <a:r>
              <a:rPr lang="en-US" sz="1200" kern="1200" baseline="0" dirty="0" smtClean="0">
                <a:solidFill>
                  <a:schemeClr val="tx1"/>
                </a:solidFill>
                <a:latin typeface="+mn-lt"/>
                <a:ea typeface="+mn-ea"/>
                <a:cs typeface="+mn-cs"/>
              </a:rPr>
              <a:t> Minh </a:t>
            </a:r>
            <a:r>
              <a:rPr lang="en-US" sz="1200" kern="1200" baseline="0" dirty="0" err="1" smtClean="0">
                <a:solidFill>
                  <a:schemeClr val="tx1"/>
                </a:solidFill>
                <a:latin typeface="+mn-lt"/>
                <a:ea typeface="+mn-ea"/>
                <a:cs typeface="+mn-cs"/>
              </a:rPr>
              <a:t>triết</a:t>
            </a:r>
            <a:r>
              <a:rPr lang="en-US" sz="1200" kern="1200" baseline="0" dirty="0" smtClean="0">
                <a:solidFill>
                  <a:schemeClr val="tx1"/>
                </a:solidFill>
                <a:latin typeface="+mn-lt"/>
                <a:ea typeface="+mn-ea"/>
                <a:cs typeface="+mn-cs"/>
              </a:rPr>
              <a:t> – P311: </a:t>
            </a:r>
            <a:r>
              <a:rPr lang="en-US" sz="1200" kern="1200" baseline="0" dirty="0" err="1" smtClean="0">
                <a:solidFill>
                  <a:schemeClr val="tx1"/>
                </a:solidFill>
                <a:latin typeface="+mn-lt"/>
                <a:ea typeface="+mn-ea"/>
                <a:cs typeface="+mn-cs"/>
              </a:rPr>
              <a:t>Đa</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dạng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sinh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học</a:t>
            </a:r>
            <a:r>
              <a:rPr lang="en-US" sz="1200" kern="1200" baseline="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200" kern="1200" dirty="0" err="1" smtClean="0">
                <a:solidFill>
                  <a:schemeClr val="tx1"/>
                </a:solidFill>
                <a:latin typeface="+mn-lt"/>
                <a:ea typeface="+mn-ea"/>
                <a:cs typeface="+mn-cs"/>
              </a:rPr>
              <a:t>Xem</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mục</a:t>
            </a:r>
            <a:r>
              <a:rPr lang="en-US" sz="1200" kern="1200" baseline="0" dirty="0" smtClean="0">
                <a:solidFill>
                  <a:schemeClr val="tx1"/>
                </a:solidFill>
                <a:latin typeface="+mn-lt"/>
                <a:ea typeface="+mn-ea"/>
                <a:cs typeface="+mn-cs"/>
              </a:rPr>
              <a:t> 9.6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9.7 – p111 </a:t>
            </a:r>
            <a:r>
              <a:rPr lang="en-US" sz="1200" kern="1200" baseline="0" dirty="0" err="1" smtClean="0">
                <a:solidFill>
                  <a:schemeClr val="tx1"/>
                </a:solidFill>
                <a:latin typeface="+mn-lt"/>
                <a:ea typeface="+mn-ea"/>
                <a:cs typeface="+mn-cs"/>
              </a:rPr>
              <a:t>va</a:t>
            </a:r>
            <a:r>
              <a:rPr lang="en-US" sz="1200" kern="1200" baseline="0" dirty="0" smtClean="0">
                <a:solidFill>
                  <a:schemeClr val="tx1"/>
                </a:solidFill>
                <a:latin typeface="+mn-lt"/>
                <a:ea typeface="+mn-ea"/>
                <a:cs typeface="+mn-cs"/>
              </a:rPr>
              <a:t> 112 – </a:t>
            </a:r>
            <a:r>
              <a:rPr lang="en-US" sz="1200" kern="1200" baseline="0" dirty="0" err="1" smtClean="0">
                <a:solidFill>
                  <a:schemeClr val="tx1"/>
                </a:solidFill>
                <a:latin typeface="+mn-lt"/>
                <a:ea typeface="+mn-ea"/>
                <a:cs typeface="+mn-cs"/>
              </a:rPr>
              <a:t>Sách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nguyễn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thị</a:t>
            </a:r>
            <a:r>
              <a:rPr lang="en-US" sz="1200" kern="1200" baseline="0" dirty="0" smtClean="0">
                <a:solidFill>
                  <a:schemeClr val="tx1"/>
                </a:solidFill>
                <a:latin typeface="+mn-lt"/>
                <a:ea typeface="+mn-ea"/>
                <a:cs typeface="+mn-cs"/>
              </a:rPr>
              <a:t> Kim </a:t>
            </a:r>
            <a:r>
              <a:rPr lang="en-US" sz="1200" kern="1200" baseline="0" dirty="0" err="1" smtClean="0">
                <a:solidFill>
                  <a:schemeClr val="tx1"/>
                </a:solidFill>
                <a:latin typeface="+mn-lt"/>
                <a:ea typeface="+mn-ea"/>
                <a:cs typeface="+mn-cs"/>
              </a:rPr>
              <a:t>Thái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tắc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biện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pháp</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quản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lý</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chiến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lược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phòng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chống</a:t>
            </a:r>
            <a:r>
              <a:rPr lang="en-US" sz="1200" kern="1200" baseline="0" dirty="0" smtClean="0">
                <a:solidFill>
                  <a:schemeClr val="tx1"/>
                </a:solidFill>
                <a:latin typeface="+mn-lt"/>
                <a:ea typeface="+mn-ea"/>
                <a:cs typeface="+mn-cs"/>
              </a:rPr>
              <a:t> ô </a:t>
            </a:r>
            <a:r>
              <a:rPr lang="en-US" sz="1200" kern="1200" baseline="0" dirty="0" err="1" smtClean="0">
                <a:solidFill>
                  <a:schemeClr val="tx1"/>
                </a:solidFill>
                <a:latin typeface="+mn-lt"/>
                <a:ea typeface="+mn-ea"/>
                <a:cs typeface="+mn-cs"/>
              </a:rPr>
              <a:t>nhiễm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mt</a:t>
            </a:r>
            <a:r>
              <a:rPr lang="en-US" sz="1200" kern="1200" baseline="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eaLnBrk="1" hangingPunct="1">
              <a:buFont typeface="Wingdings" pitchFamily="2" charset="2"/>
              <a:buNone/>
            </a:pPr>
            <a:endParaRPr lang="zh-CN" alt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200" kern="1200" dirty="0" err="1" smtClean="0">
                <a:solidFill>
                  <a:schemeClr val="tx1"/>
                </a:solidFill>
                <a:latin typeface="+mn-lt"/>
                <a:ea typeface="+mn-ea"/>
                <a:cs typeface="+mn-cs"/>
              </a:rPr>
              <a:t>Sách</a:t>
            </a:r>
            <a:r>
              <a:rPr lang="en-US" sz="1200" kern="1200" baseline="0" dirty="0" smtClean="0">
                <a:solidFill>
                  <a:schemeClr val="tx1"/>
                </a:solidFill>
                <a:latin typeface="+mn-lt"/>
                <a:ea typeface="+mn-ea"/>
                <a:cs typeface="+mn-cs"/>
              </a:rPr>
              <a:t> Minh </a:t>
            </a:r>
            <a:r>
              <a:rPr lang="en-US" sz="1200" kern="1200" baseline="0" dirty="0" err="1" smtClean="0">
                <a:solidFill>
                  <a:schemeClr val="tx1"/>
                </a:solidFill>
                <a:latin typeface="+mn-lt"/>
                <a:ea typeface="+mn-ea"/>
                <a:cs typeface="+mn-cs"/>
              </a:rPr>
              <a:t>triết</a:t>
            </a:r>
            <a:r>
              <a:rPr lang="en-US" sz="1200" kern="1200" baseline="0" dirty="0" smtClean="0">
                <a:solidFill>
                  <a:schemeClr val="tx1"/>
                </a:solidFill>
                <a:latin typeface="+mn-lt"/>
                <a:ea typeface="+mn-ea"/>
                <a:cs typeface="+mn-cs"/>
              </a:rPr>
              <a:t> – P43: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môi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trường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không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chỉ</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thu</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hẹp</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trong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việc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tài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đảm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sinh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môi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trường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phải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bao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gồm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luôn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việc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sử</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dụng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một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khôn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ngoan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tài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nhiên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Khuynh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hướng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mới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chủ</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trương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sử</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dụng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công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nghệ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sạch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không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gây</a:t>
            </a:r>
            <a:r>
              <a:rPr lang="en-US" sz="1200" kern="1200" baseline="0" dirty="0" smtClean="0">
                <a:solidFill>
                  <a:schemeClr val="tx1"/>
                </a:solidFill>
                <a:latin typeface="+mn-lt"/>
                <a:ea typeface="+mn-ea"/>
                <a:cs typeface="+mn-cs"/>
              </a:rPr>
              <a:t> ô </a:t>
            </a:r>
            <a:r>
              <a:rPr lang="en-US" sz="1200" kern="1200" baseline="0" dirty="0" err="1" smtClean="0">
                <a:solidFill>
                  <a:schemeClr val="tx1"/>
                </a:solidFill>
                <a:latin typeface="+mn-lt"/>
                <a:ea typeface="+mn-ea"/>
                <a:cs typeface="+mn-cs"/>
              </a:rPr>
              <a:t>nhiễm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cho</a:t>
            </a:r>
            <a:r>
              <a:rPr lang="en-US" sz="1200" kern="1200" baseline="0" dirty="0" smtClean="0">
                <a:solidFill>
                  <a:schemeClr val="tx1"/>
                </a:solidFill>
                <a:latin typeface="+mn-lt"/>
                <a:ea typeface="+mn-ea"/>
                <a:cs typeface="+mn-cs"/>
              </a:rPr>
              <a:t> con </a:t>
            </a:r>
            <a:r>
              <a:rPr lang="en-US" sz="1200" kern="1200" baseline="0" dirty="0" err="1" smtClean="0">
                <a:solidFill>
                  <a:schemeClr val="tx1"/>
                </a:solidFill>
                <a:latin typeface="+mn-lt"/>
                <a:ea typeface="+mn-ea"/>
                <a:cs typeface="+mn-cs"/>
              </a:rPr>
              <a:t>người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chất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thải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của</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máy</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này</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có</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thể</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được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sử</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dụng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làm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nguồn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liệu</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một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nhà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máy</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khác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Xem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Rác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thải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tài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200" kern="1200" dirty="0" err="1" smtClean="0">
                <a:solidFill>
                  <a:schemeClr val="tx1"/>
                </a:solidFill>
                <a:latin typeface="+mn-lt"/>
                <a:ea typeface="+mn-ea"/>
                <a:cs typeface="+mn-cs"/>
              </a:rPr>
              <a:t>Sách</a:t>
            </a:r>
            <a:r>
              <a:rPr lang="en-US" sz="1200" kern="1200" baseline="0" dirty="0" smtClean="0">
                <a:solidFill>
                  <a:schemeClr val="tx1"/>
                </a:solidFill>
                <a:latin typeface="+mn-lt"/>
                <a:ea typeface="+mn-ea"/>
                <a:cs typeface="+mn-cs"/>
              </a:rPr>
              <a:t> Minh </a:t>
            </a:r>
            <a:r>
              <a:rPr lang="en-US" sz="1200" kern="1200" baseline="0" dirty="0" err="1" smtClean="0">
                <a:solidFill>
                  <a:schemeClr val="tx1"/>
                </a:solidFill>
                <a:latin typeface="+mn-lt"/>
                <a:ea typeface="+mn-ea"/>
                <a:cs typeface="+mn-cs"/>
              </a:rPr>
              <a:t>triết</a:t>
            </a:r>
            <a:r>
              <a:rPr lang="en-US" sz="1200" kern="1200" baseline="0" dirty="0" smtClean="0">
                <a:solidFill>
                  <a:schemeClr val="tx1"/>
                </a:solidFill>
                <a:latin typeface="+mn-lt"/>
                <a:ea typeface="+mn-ea"/>
                <a:cs typeface="+mn-cs"/>
              </a:rPr>
              <a:t> – P311: </a:t>
            </a:r>
            <a:r>
              <a:rPr lang="en-US" sz="1200" kern="1200" baseline="0" dirty="0" err="1" smtClean="0">
                <a:solidFill>
                  <a:schemeClr val="tx1"/>
                </a:solidFill>
                <a:latin typeface="+mn-lt"/>
                <a:ea typeface="+mn-ea"/>
                <a:cs typeface="+mn-cs"/>
              </a:rPr>
              <a:t>Đa</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dạng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sinh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học</a:t>
            </a:r>
            <a:r>
              <a:rPr lang="en-US" sz="1200" kern="1200" baseline="0" dirty="0" smtClean="0">
                <a:solidFill>
                  <a:schemeClr val="tx1"/>
                </a:solidFill>
                <a:latin typeface="+mn-lt"/>
                <a:ea typeface="+mn-ea"/>
                <a:cs typeface="+mn-cs"/>
              </a:rPr>
              <a:t> </a:t>
            </a: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endParaRPr lang="en-US"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Wingdings" pitchFamily="2" charset="2"/>
              <a:buNone/>
              <a:tabLst/>
              <a:defRPr/>
            </a:pPr>
            <a:r>
              <a:rPr lang="en-US" sz="1200" kern="1200" dirty="0" err="1" smtClean="0">
                <a:solidFill>
                  <a:schemeClr val="tx1"/>
                </a:solidFill>
                <a:latin typeface="+mn-lt"/>
                <a:ea typeface="+mn-ea"/>
                <a:cs typeface="+mn-cs"/>
              </a:rPr>
              <a:t>Xem</a:t>
            </a:r>
            <a:r>
              <a:rPr lang="en-US" sz="1200" kern="1200" dirty="0" smtClean="0">
                <a:solidFill>
                  <a:schemeClr val="tx1"/>
                </a:solidFill>
                <a:latin typeface="+mn-lt"/>
                <a:ea typeface="+mn-ea"/>
                <a:cs typeface="+mn-cs"/>
              </a:rPr>
              <a:t> </a:t>
            </a:r>
            <a:r>
              <a:rPr lang="en-US" sz="1200" kern="1200" dirty="0" err="1" smtClean="0">
                <a:solidFill>
                  <a:schemeClr val="tx1"/>
                </a:solidFill>
                <a:latin typeface="+mn-lt"/>
                <a:ea typeface="+mn-ea"/>
                <a:cs typeface="+mn-cs"/>
              </a:rPr>
              <a:t>mục</a:t>
            </a:r>
            <a:r>
              <a:rPr lang="en-US" sz="1200" kern="1200" baseline="0" dirty="0" smtClean="0">
                <a:solidFill>
                  <a:schemeClr val="tx1"/>
                </a:solidFill>
                <a:latin typeface="+mn-lt"/>
                <a:ea typeface="+mn-ea"/>
                <a:cs typeface="+mn-cs"/>
              </a:rPr>
              <a:t> 9.6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9.7 – p111 </a:t>
            </a:r>
            <a:r>
              <a:rPr lang="en-US" sz="1200" kern="1200" baseline="0" dirty="0" err="1" smtClean="0">
                <a:solidFill>
                  <a:schemeClr val="tx1"/>
                </a:solidFill>
                <a:latin typeface="+mn-lt"/>
                <a:ea typeface="+mn-ea"/>
                <a:cs typeface="+mn-cs"/>
              </a:rPr>
              <a:t>va</a:t>
            </a:r>
            <a:r>
              <a:rPr lang="en-US" sz="1200" kern="1200" baseline="0" dirty="0" smtClean="0">
                <a:solidFill>
                  <a:schemeClr val="tx1"/>
                </a:solidFill>
                <a:latin typeface="+mn-lt"/>
                <a:ea typeface="+mn-ea"/>
                <a:cs typeface="+mn-cs"/>
              </a:rPr>
              <a:t> 112 – </a:t>
            </a:r>
            <a:r>
              <a:rPr lang="en-US" sz="1200" kern="1200" baseline="0" dirty="0" err="1" smtClean="0">
                <a:solidFill>
                  <a:schemeClr val="tx1"/>
                </a:solidFill>
                <a:latin typeface="+mn-lt"/>
                <a:ea typeface="+mn-ea"/>
                <a:cs typeface="+mn-cs"/>
              </a:rPr>
              <a:t>Sách</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nguyễn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thị</a:t>
            </a:r>
            <a:r>
              <a:rPr lang="en-US" sz="1200" kern="1200" baseline="0" dirty="0" smtClean="0">
                <a:solidFill>
                  <a:schemeClr val="tx1"/>
                </a:solidFill>
                <a:latin typeface="+mn-lt"/>
                <a:ea typeface="+mn-ea"/>
                <a:cs typeface="+mn-cs"/>
              </a:rPr>
              <a:t> Kim </a:t>
            </a:r>
            <a:r>
              <a:rPr lang="en-US" sz="1200" kern="1200" baseline="0" dirty="0" err="1" smtClean="0">
                <a:solidFill>
                  <a:schemeClr val="tx1"/>
                </a:solidFill>
                <a:latin typeface="+mn-lt"/>
                <a:ea typeface="+mn-ea"/>
                <a:cs typeface="+mn-cs"/>
              </a:rPr>
              <a:t>Thái</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nguyên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tắc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biện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pháp</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quản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lý</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mt</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Các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chiến</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lược</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phòng</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chống</a:t>
            </a:r>
            <a:r>
              <a:rPr lang="en-US" sz="1200" kern="1200" baseline="0" dirty="0" smtClean="0">
                <a:solidFill>
                  <a:schemeClr val="tx1"/>
                </a:solidFill>
                <a:latin typeface="+mn-lt"/>
                <a:ea typeface="+mn-ea"/>
                <a:cs typeface="+mn-cs"/>
              </a:rPr>
              <a:t> ô </a:t>
            </a:r>
            <a:r>
              <a:rPr lang="en-US" sz="1200" kern="1200" baseline="0" dirty="0" err="1" smtClean="0">
                <a:solidFill>
                  <a:schemeClr val="tx1"/>
                </a:solidFill>
                <a:latin typeface="+mn-lt"/>
                <a:ea typeface="+mn-ea"/>
                <a:cs typeface="+mn-cs"/>
              </a:rPr>
              <a:t>nhiễm</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và</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bảo</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vệ</a:t>
            </a:r>
            <a:r>
              <a:rPr lang="en-US" sz="1200" kern="1200" baseline="0" dirty="0" smtClean="0">
                <a:solidFill>
                  <a:schemeClr val="tx1"/>
                </a:solidFill>
                <a:latin typeface="+mn-lt"/>
                <a:ea typeface="+mn-ea"/>
                <a:cs typeface="+mn-cs"/>
              </a:rPr>
              <a:t> </a:t>
            </a:r>
            <a:r>
              <a:rPr lang="en-US" sz="1200" kern="1200" baseline="0" dirty="0" err="1" smtClean="0">
                <a:solidFill>
                  <a:schemeClr val="tx1"/>
                </a:solidFill>
                <a:latin typeface="+mn-lt"/>
                <a:ea typeface="+mn-ea"/>
                <a:cs typeface="+mn-cs"/>
              </a:rPr>
              <a:t>mt</a:t>
            </a:r>
            <a:r>
              <a:rPr lang="en-US" sz="1200" kern="1200" baseline="0" dirty="0" smtClean="0">
                <a:solidFill>
                  <a:schemeClr val="tx1"/>
                </a:solidFill>
                <a:latin typeface="+mn-lt"/>
                <a:ea typeface="+mn-ea"/>
                <a:cs typeface="+mn-cs"/>
              </a:rPr>
              <a:t>)</a:t>
            </a:r>
            <a:endParaRPr lang="en-US" sz="1200" kern="1200" dirty="0" smtClean="0">
              <a:solidFill>
                <a:schemeClr val="tx1"/>
              </a:solidFill>
              <a:latin typeface="+mn-lt"/>
              <a:ea typeface="+mn-ea"/>
              <a:cs typeface="+mn-cs"/>
            </a:endParaRPr>
          </a:p>
          <a:p>
            <a:pPr eaLnBrk="1" hangingPunct="1">
              <a:buFont typeface="Wingdings" pitchFamily="2" charset="2"/>
              <a:buNone/>
            </a:pPr>
            <a:endParaRPr lang="zh-CN" alt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11</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r>
              <a:rPr lang="en-US" smtClean="0"/>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23/05/2014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23/05/2014</a:t>
            </a:r>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23/05/2014</a:t>
            </a:r>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23/05/2014</a:t>
            </a:r>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23/05/2014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r>
              <a:rPr lang="en-US" smtClean="0"/>
              <a:t>23/05/2014</a:t>
            </a:r>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23/05/2014</a:t>
            </a:r>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r>
              <a:rPr lang="en-US" smtClean="0"/>
              <a:t>23/05/2014</a:t>
            </a: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23/05/2014</a:t>
            </a:r>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smtClean="0"/>
              <a:t>23/05/2014</a:t>
            </a:r>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ext uri="{91240B29-F687-4F45-9708-019B960494DF}"/>
            <a:ext uri="{AF507438-7753-43E0-B8FC-AC1667EBCBE1}"/>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31.xml"/><Relationship Id="rId6" Type="http://schemas.openxmlformats.org/officeDocument/2006/relationships/image" Target="../media/image4.pn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13.jpe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16.jpeg"/><Relationship Id="rId5" Type="http://schemas.openxmlformats.org/officeDocument/2006/relationships/image" Target="../media/image9.pn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image" Target="../media/image2.jpeg"/><Relationship Id="rId7" Type="http://schemas.openxmlformats.org/officeDocument/2006/relationships/diagramQuickStyle" Target="../diagrams/quickStyle1.xml"/><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2.jpeg"/><Relationship Id="rId7"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2.jpeg"/><Relationship Id="rId7" Type="http://schemas.openxmlformats.org/officeDocument/2006/relationships/image" Target="../media/image23.gif"/><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7.jpe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1.png"/><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smtClean="0">
                <a:solidFill>
                  <a:srgbClr val="FFFFFF"/>
                </a:solidFill>
                <a:latin typeface="Times New Roman" pitchFamily="18" charset="0"/>
                <a:cs typeface="Times New Roman" pitchFamily="18" charset="0"/>
              </a:rPr>
              <a:t>CHƯƠNG TRÌNH KHỞI ĐỘNG</a:t>
            </a:r>
            <a:endParaRPr lang="en-US" sz="3000" b="1" smtClean="0">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566684"/>
            <a:chOff x="0" y="0"/>
            <a:chExt cx="9144000" cy="1566684"/>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1121392" y="304800"/>
              <a:ext cx="6934200" cy="1261884"/>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fontAlgn="base">
                <a:spcBef>
                  <a:spcPct val="0"/>
                </a:spcBef>
                <a:spcAft>
                  <a:spcPct val="0"/>
                </a:spcAft>
              </a:pPr>
              <a:r>
                <a:rPr lang="vi-VN" sz="2400" b="1" dirty="0" smtClean="0">
                  <a:solidFill>
                    <a:srgbClr val="FFFFFF"/>
                  </a:solidFill>
                  <a:latin typeface="Times New Roman" pitchFamily="18" charset="0"/>
                  <a:cs typeface="Times New Roman" pitchFamily="18" charset="0"/>
                </a:rPr>
                <a:t>TRƯỜNG CAO ĐẲNG</a:t>
              </a:r>
              <a:endParaRPr lang="en-US" sz="2400" b="1" dirty="0" smtClean="0">
                <a:solidFill>
                  <a:srgbClr val="FFFFFF"/>
                </a:solidFill>
                <a:latin typeface="Times New Roman" pitchFamily="18" charset="0"/>
                <a:cs typeface="Times New Roman" pitchFamily="18" charset="0"/>
              </a:endParaRPr>
            </a:p>
            <a:p>
              <a:pPr algn="ctr" fontAlgn="base">
                <a:spcBef>
                  <a:spcPct val="0"/>
                </a:spcBef>
                <a:spcAft>
                  <a:spcPct val="0"/>
                </a:spcAft>
              </a:pPr>
              <a:r>
                <a:rPr lang="vi-VN" sz="2400" b="1" dirty="0" smtClean="0">
                  <a:solidFill>
                    <a:srgbClr val="FFFFFF"/>
                  </a:solidFill>
                  <a:latin typeface="Times New Roman" pitchFamily="18" charset="0"/>
                  <a:cs typeface="Times New Roman" pitchFamily="18" charset="0"/>
                </a:rPr>
                <a:t>LÝ TỰ TRỌNG TP.</a:t>
              </a:r>
              <a:r>
                <a:rPr lang="en-US" sz="2400" b="1" dirty="0" smtClean="0">
                  <a:solidFill>
                    <a:srgbClr val="FFFFFF"/>
                  </a:solidFill>
                  <a:latin typeface="Times New Roman" pitchFamily="18" charset="0"/>
                  <a:cs typeface="Times New Roman" pitchFamily="18" charset="0"/>
                </a:rPr>
                <a:t> </a:t>
              </a:r>
              <a:r>
                <a:rPr lang="vi-VN" sz="2400" b="1" dirty="0" smtClean="0">
                  <a:solidFill>
                    <a:srgbClr val="FFFFFF"/>
                  </a:solidFill>
                  <a:latin typeface="Times New Roman" pitchFamily="18" charset="0"/>
                  <a:cs typeface="Times New Roman" pitchFamily="18" charset="0"/>
                </a:rPr>
                <a:t>HCM</a:t>
              </a:r>
              <a:endParaRPr lang="en-US" sz="2400" b="1" dirty="0" smtClean="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smtClean="0">
                  <a:solidFill>
                    <a:srgbClr val="FFFFFF"/>
                  </a:solidFill>
                  <a:latin typeface="Times New Roman" pitchFamily="18" charset="0"/>
                  <a:cs typeface="Times New Roman" pitchFamily="18" charset="0"/>
                </a:rPr>
                <a:t>KHOA </a:t>
              </a:r>
              <a:r>
                <a:rPr lang="en-US" sz="2600" b="1" dirty="0" err="1" smtClean="0">
                  <a:solidFill>
                    <a:srgbClr val="FFFFFF"/>
                  </a:solidFill>
                  <a:latin typeface="Times New Roman" pitchFamily="18" charset="0"/>
                  <a:cs typeface="Times New Roman" pitchFamily="18" charset="0"/>
                </a:rPr>
                <a:t>KHOA</a:t>
              </a:r>
              <a:r>
                <a:rPr lang="en-US" sz="2600" b="1" dirty="0" smtClean="0">
                  <a:solidFill>
                    <a:srgbClr val="FFFFFF"/>
                  </a:solidFill>
                  <a:latin typeface="Times New Roman" pitchFamily="18" charset="0"/>
                  <a:cs typeface="Times New Roman" pitchFamily="18" charset="0"/>
                </a:rPr>
                <a:t> HỌC CƠ BẢN</a:t>
              </a:r>
              <a:r>
                <a:rPr lang="en-US" sz="2800" b="1" dirty="0" smtClean="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6" name="Rounded Rectangle 15"/>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 lastClr="FFFFFF"/>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8" name="Rounded Rectangle 17"/>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 lastClr="FFFFFF"/>
                </a:solidFill>
                <a:latin typeface="Perpetua"/>
              </a:endParaRPr>
            </a:p>
          </p:txBody>
        </p:sp>
      </p:grpSp>
      <p:pic>
        <p:nvPicPr>
          <p:cNvPr id="36870"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pic>
        <p:nvPicPr>
          <p:cNvPr id="36871"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pic>
        <p:nvPicPr>
          <p:cNvPr id="36873" name="Picture 6" descr="http://www.thegrovelib.org/img/Kids/knowledge-tree.jpg"/>
          <p:cNvPicPr>
            <a:picLocks noChangeAspect="1" noChangeArrowheads="1"/>
          </p:cNvPicPr>
          <p:nvPr/>
        </p:nvPicPr>
        <p:blipFill>
          <a:blip r:embed="rId5" cstate="print"/>
          <a:srcRect/>
          <a:stretch>
            <a:fillRect/>
          </a:stretch>
        </p:blipFill>
        <p:spPr bwMode="auto">
          <a:xfrm>
            <a:off x="1136218" y="1717390"/>
            <a:ext cx="1543914" cy="1686210"/>
          </a:xfrm>
          <a:prstGeom prst="rect">
            <a:avLst/>
          </a:prstGeom>
          <a:noFill/>
          <a:ln w="9525">
            <a:noFill/>
            <a:miter lim="800000"/>
            <a:headEnd/>
            <a:tailEnd/>
          </a:ln>
        </p:spPr>
      </p:pic>
      <p:pic>
        <p:nvPicPr>
          <p:cNvPr id="36874" name="Picture 2" descr="LogoTruong"/>
          <p:cNvPicPr>
            <a:picLocks noChangeAspect="1" noChangeArrowheads="1"/>
          </p:cNvPicPr>
          <p:nvPr/>
        </p:nvPicPr>
        <p:blipFill>
          <a:blip r:embed="rId6" cstate="print"/>
          <a:srcRect/>
          <a:stretch>
            <a:fillRect/>
          </a:stretch>
        </p:blipFill>
        <p:spPr bwMode="auto">
          <a:xfrm>
            <a:off x="1143000" y="381000"/>
            <a:ext cx="1020812" cy="974140"/>
          </a:xfrm>
          <a:prstGeom prst="rect">
            <a:avLst/>
          </a:prstGeom>
          <a:noFill/>
          <a:ln w="9525">
            <a:noFill/>
            <a:miter lim="800000"/>
            <a:headEnd/>
            <a:tailEnd/>
          </a:ln>
        </p:spPr>
      </p:pic>
      <p:pic>
        <p:nvPicPr>
          <p:cNvPr id="21"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pic>
        <p:nvPicPr>
          <p:cNvPr id="2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23"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1</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24"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25" name="TextBox 23"/>
          <p:cNvSpPr txBox="1">
            <a:spLocks noChangeArrowheads="1"/>
          </p:cNvSpPr>
          <p:nvPr/>
        </p:nvSpPr>
        <p:spPr bwMode="auto">
          <a:xfrm>
            <a:off x="354014" y="3560802"/>
            <a:ext cx="8485186" cy="553998"/>
          </a:xfrm>
          <a:prstGeom prst="rect">
            <a:avLst/>
          </a:prstGeom>
          <a:noFill/>
          <a:ln w="9525">
            <a:noFill/>
            <a:miter lim="800000"/>
            <a:headEnd/>
            <a:tailEnd/>
          </a:ln>
        </p:spPr>
        <p:txBody>
          <a:bodyPr wrap="square">
            <a:spAutoFit/>
          </a:bodyPr>
          <a:lstStyle/>
          <a:p>
            <a:pPr algn="ctr"/>
            <a:r>
              <a:rPr lang="en-US" sz="3000" b="1" dirty="0" smtClean="0">
                <a:solidFill>
                  <a:srgbClr val="1909E5"/>
                </a:solidFill>
                <a:latin typeface="Cambria" pitchFamily="18" charset="0"/>
                <a:cs typeface="Times New Roman" pitchFamily="18" charset="0"/>
              </a:rPr>
              <a:t>HỘI THẢO CẤP KHOA </a:t>
            </a:r>
            <a:r>
              <a:rPr lang="en-US" sz="3000" b="1" dirty="0" smtClean="0">
                <a:solidFill>
                  <a:srgbClr val="1909E5"/>
                </a:solidFill>
                <a:latin typeface="Cambria" pitchFamily="18" charset="0"/>
                <a:cs typeface="Times New Roman" pitchFamily="18" charset="0"/>
              </a:rPr>
              <a:t>NĂM HỌC </a:t>
            </a:r>
            <a:r>
              <a:rPr lang="en-US" sz="3000" b="1" dirty="0" smtClean="0">
                <a:solidFill>
                  <a:srgbClr val="1909E5"/>
                </a:solidFill>
                <a:latin typeface="Cambria" pitchFamily="18" charset="0"/>
                <a:cs typeface="Times New Roman" pitchFamily="18" charset="0"/>
              </a:rPr>
              <a:t>2017 - 2018</a:t>
            </a:r>
          </a:p>
        </p:txBody>
      </p:sp>
      <p:sp>
        <p:nvSpPr>
          <p:cNvPr id="27" name="Rectangle 26"/>
          <p:cNvSpPr/>
          <p:nvPr/>
        </p:nvSpPr>
        <p:spPr>
          <a:xfrm>
            <a:off x="228600" y="4129207"/>
            <a:ext cx="8686800" cy="1661993"/>
          </a:xfrm>
          <a:prstGeom prst="rect">
            <a:avLst/>
          </a:prstGeom>
          <a:ln/>
        </p:spPr>
        <p:style>
          <a:lnRef idx="2">
            <a:schemeClr val="accent6"/>
          </a:lnRef>
          <a:fillRef idx="1">
            <a:schemeClr val="lt1"/>
          </a:fillRef>
          <a:effectRef idx="0">
            <a:schemeClr val="accent6"/>
          </a:effectRef>
          <a:fontRef idx="minor">
            <a:schemeClr val="dk1"/>
          </a:fontRef>
        </p:style>
        <p:txBody>
          <a:bodyPr wrap="square">
            <a:spAutoFit/>
          </a:bodyPr>
          <a:lstStyle/>
          <a:p>
            <a:pPr algn="ctr" fontAlgn="auto">
              <a:spcBef>
                <a:spcPts val="0"/>
              </a:spcBef>
              <a:spcAft>
                <a:spcPts val="0"/>
              </a:spcAft>
              <a:defRPr/>
            </a:pPr>
            <a:r>
              <a:rPr lang="vi-VN" sz="3400" b="1" dirty="0" smtClean="0">
                <a:solidFill>
                  <a:srgbClr val="FF0000"/>
                </a:solidFill>
                <a:effectLst>
                  <a:innerShdw blurRad="114300">
                    <a:prstClr val="black"/>
                  </a:innerShdw>
                </a:effectLst>
                <a:latin typeface="Times New Roman" pitchFamily="18" charset="0"/>
                <a:cs typeface="Times New Roman" pitchFamily="18" charset="0"/>
              </a:rPr>
              <a:t>NÂNG CAO NĂNG LỰC NGHIÊN CỨU KHOA HỌC CỦA GIẢNG VIÊN GÓP PHẦN XÂY DỰNG TRƯỜNG TIÊN TIẾN</a:t>
            </a:r>
          </a:p>
        </p:txBody>
      </p:sp>
      <p:pic>
        <p:nvPicPr>
          <p:cNvPr id="28" name="Picture 2" descr="LogoTruong"/>
          <p:cNvPicPr>
            <a:picLocks noChangeAspect="1" noChangeArrowheads="1"/>
          </p:cNvPicPr>
          <p:nvPr/>
        </p:nvPicPr>
        <p:blipFill>
          <a:blip r:embed="rId6" cstate="print"/>
          <a:srcRect/>
          <a:stretch>
            <a:fillRect/>
          </a:stretch>
        </p:blipFill>
        <p:spPr bwMode="auto">
          <a:xfrm>
            <a:off x="7010400" y="381000"/>
            <a:ext cx="1020812" cy="974140"/>
          </a:xfrm>
          <a:prstGeom prst="rect">
            <a:avLst/>
          </a:prstGeom>
          <a:noFill/>
          <a:ln w="9525">
            <a:noFill/>
            <a:miter lim="800000"/>
            <a:headEnd/>
            <a:tailEnd/>
          </a:ln>
        </p:spPr>
      </p:pic>
      <p:pic>
        <p:nvPicPr>
          <p:cNvPr id="92162" name="Picture 2" descr="C:\Documents and Settings\HP\My Documents\My Pictures\student-icon-splash.png"/>
          <p:cNvPicPr>
            <a:picLocks noChangeAspect="1" noChangeArrowheads="1"/>
          </p:cNvPicPr>
          <p:nvPr/>
        </p:nvPicPr>
        <p:blipFill>
          <a:blip r:embed="rId7" cstate="print"/>
          <a:srcRect/>
          <a:stretch>
            <a:fillRect/>
          </a:stretch>
        </p:blipFill>
        <p:spPr bwMode="auto">
          <a:xfrm>
            <a:off x="6634438" y="1816632"/>
            <a:ext cx="1366562" cy="1545364"/>
          </a:xfrm>
          <a:prstGeom prst="rect">
            <a:avLst/>
          </a:prstGeom>
          <a:noFill/>
        </p:spPr>
      </p:pic>
      <p:sp>
        <p:nvSpPr>
          <p:cNvPr id="26" name="TextBox 4"/>
          <p:cNvSpPr txBox="1">
            <a:spLocks noChangeArrowheads="1"/>
          </p:cNvSpPr>
          <p:nvPr/>
        </p:nvSpPr>
        <p:spPr bwMode="auto">
          <a:xfrm>
            <a:off x="2362200" y="5939135"/>
            <a:ext cx="4419600" cy="461665"/>
          </a:xfrm>
          <a:prstGeom prst="rect">
            <a:avLst/>
          </a:prstGeom>
          <a:ln>
            <a:noFill/>
            <a:headEnd/>
            <a:tailEnd/>
          </a:ln>
        </p:spPr>
        <p:style>
          <a:lnRef idx="2">
            <a:schemeClr val="accent2"/>
          </a:lnRef>
          <a:fillRef idx="1">
            <a:schemeClr val="lt1"/>
          </a:fillRef>
          <a:effectRef idx="0">
            <a:schemeClr val="accent2"/>
          </a:effectRef>
          <a:fontRef idx="minor">
            <a:schemeClr val="dk1"/>
          </a:fontRef>
        </p:style>
        <p:txBody>
          <a:bodyPr wrap="square">
            <a:spAutoFit/>
          </a:bodyPr>
          <a:lstStyle/>
          <a:p>
            <a:pPr fontAlgn="base">
              <a:spcBef>
                <a:spcPct val="0"/>
              </a:spcBef>
              <a:spcAft>
                <a:spcPct val="0"/>
              </a:spcAft>
            </a:pPr>
            <a:r>
              <a:rPr lang="en-US" sz="2400" b="1" dirty="0" err="1" smtClean="0">
                <a:solidFill>
                  <a:srgbClr val="0C0C92"/>
                </a:solidFill>
                <a:latin typeface="Times New Roman" pitchFamily="18" charset="0"/>
                <a:cs typeface="Times New Roman" pitchFamily="18" charset="0"/>
              </a:rPr>
              <a:t>Trình</a:t>
            </a:r>
            <a:r>
              <a:rPr lang="en-US" sz="2400" b="1" dirty="0" smtClean="0">
                <a:solidFill>
                  <a:srgbClr val="0C0C92"/>
                </a:solidFill>
                <a:latin typeface="Times New Roman" pitchFamily="18" charset="0"/>
                <a:cs typeface="Times New Roman" pitchFamily="18" charset="0"/>
              </a:rPr>
              <a:t> </a:t>
            </a:r>
            <a:r>
              <a:rPr lang="en-US" sz="2400" b="1" dirty="0" err="1" smtClean="0">
                <a:solidFill>
                  <a:srgbClr val="0C0C92"/>
                </a:solidFill>
                <a:latin typeface="Times New Roman" pitchFamily="18" charset="0"/>
                <a:cs typeface="Times New Roman" pitchFamily="18" charset="0"/>
              </a:rPr>
              <a:t>bày</a:t>
            </a:r>
            <a:r>
              <a:rPr lang="en-US" sz="2400" b="1" dirty="0" smtClean="0">
                <a:solidFill>
                  <a:srgbClr val="0C0C92"/>
                </a:solidFill>
                <a:latin typeface="Times New Roman" pitchFamily="18" charset="0"/>
                <a:cs typeface="Times New Roman" pitchFamily="18" charset="0"/>
              </a:rPr>
              <a:t>: </a:t>
            </a:r>
            <a:r>
              <a:rPr lang="en-US" sz="2400" b="1" dirty="0" err="1" smtClean="0">
                <a:solidFill>
                  <a:srgbClr val="0C0C92"/>
                </a:solidFill>
                <a:latin typeface="Times New Roman" pitchFamily="18" charset="0"/>
                <a:cs typeface="Times New Roman" pitchFamily="18" charset="0"/>
              </a:rPr>
              <a:t>ThS</a:t>
            </a:r>
            <a:r>
              <a:rPr lang="en-US" sz="2400" b="1" dirty="0" smtClean="0">
                <a:solidFill>
                  <a:srgbClr val="0C0C92"/>
                </a:solidFill>
                <a:latin typeface="Times New Roman" pitchFamily="18" charset="0"/>
                <a:cs typeface="Times New Roman" pitchFamily="18" charset="0"/>
              </a:rPr>
              <a:t>. LÊ VĂN BÌNH</a:t>
            </a:r>
          </a:p>
        </p:txBody>
      </p:sp>
      <p:pic>
        <p:nvPicPr>
          <p:cNvPr id="1026" name="Picture 2" descr="D:\New Folder1\My Pictures\biotechnology-ETFs.jpg"/>
          <p:cNvPicPr>
            <a:picLocks noChangeAspect="1" noChangeArrowheads="1"/>
          </p:cNvPicPr>
          <p:nvPr/>
        </p:nvPicPr>
        <p:blipFill>
          <a:blip r:embed="rId8"/>
          <a:srcRect/>
          <a:stretch>
            <a:fillRect/>
          </a:stretch>
        </p:blipFill>
        <p:spPr bwMode="auto">
          <a:xfrm>
            <a:off x="3238500" y="1803400"/>
            <a:ext cx="2552700" cy="1701800"/>
          </a:xfrm>
          <a:prstGeom prst="rect">
            <a:avLst/>
          </a:prstGeom>
          <a:noFill/>
        </p:spPr>
      </p:pic>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533400" y="19050"/>
            <a:ext cx="6281218" cy="6667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329382" y="19049"/>
            <a:ext cx="6281218" cy="666750"/>
          </a:xfrm>
          <a:prstGeom prst="rect">
            <a:avLst/>
          </a:prstGeom>
          <a:noFill/>
          <a:ln w="9525">
            <a:noFill/>
            <a:miter lim="800000"/>
            <a:headEnd/>
            <a:tailEnd/>
          </a:ln>
        </p:spPr>
      </p:pic>
      <p:sp>
        <p:nvSpPr>
          <p:cNvPr id="31" name="Rounded Rectangle 30"/>
          <p:cNvSpPr/>
          <p:nvPr/>
        </p:nvSpPr>
        <p:spPr bwMode="auto">
          <a:xfrm>
            <a:off x="0" y="81280"/>
            <a:ext cx="576348" cy="52832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76200"/>
            <a:ext cx="576348" cy="52832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6"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2</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14" name="Rectangle 13"/>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grpSp>
        <p:nvGrpSpPr>
          <p:cNvPr id="2" name="Group 3"/>
          <p:cNvGrpSpPr>
            <a:grpSpLocks/>
          </p:cNvGrpSpPr>
          <p:nvPr/>
        </p:nvGrpSpPr>
        <p:grpSpPr bwMode="auto">
          <a:xfrm>
            <a:off x="457200" y="2819400"/>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3" name="Group 7"/>
          <p:cNvGrpSpPr>
            <a:grpSpLocks/>
          </p:cNvGrpSpPr>
          <p:nvPr/>
        </p:nvGrpSpPr>
        <p:grpSpPr bwMode="auto">
          <a:xfrm>
            <a:off x="457200" y="1676400"/>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9" name="Text Box 12"/>
          <p:cNvSpPr txBox="1">
            <a:spLocks noChangeArrowheads="1"/>
          </p:cNvSpPr>
          <p:nvPr/>
        </p:nvSpPr>
        <p:spPr bwMode="auto">
          <a:xfrm>
            <a:off x="1143000" y="2854643"/>
            <a:ext cx="8001000" cy="584775"/>
          </a:xfrm>
          <a:prstGeom prst="rect">
            <a:avLst/>
          </a:prstGeom>
          <a:noFill/>
          <a:ln w="9525" algn="ctr">
            <a:noFill/>
            <a:miter lim="800000"/>
            <a:headEnd/>
            <a:tailEnd/>
          </a:ln>
        </p:spPr>
        <p:txBody>
          <a:bodyPr wrap="square">
            <a:spAutoFit/>
          </a:bodyPr>
          <a:lstStyle/>
          <a:p>
            <a:pPr eaLnBrk="0" hangingPunct="0"/>
            <a:r>
              <a:rPr lang="vi-VN" sz="3200" dirty="0" smtClean="0">
                <a:solidFill>
                  <a:srgbClr val="002060"/>
                </a:solidFill>
                <a:latin typeface="Times New Roman" pitchFamily="18" charset="0"/>
                <a:cs typeface="Times New Roman" pitchFamily="18" charset="0"/>
              </a:rPr>
              <a:t>Những kỹ năng giúp cải thiện</a:t>
            </a:r>
            <a:r>
              <a:rPr lang="en-US" sz="3200" dirty="0" smtClean="0">
                <a:solidFill>
                  <a:srgbClr val="002060"/>
                </a:solidFill>
                <a:latin typeface="Times New Roman" pitchFamily="18" charset="0"/>
                <a:cs typeface="Times New Roman" pitchFamily="18" charset="0"/>
              </a:rPr>
              <a:t> </a:t>
            </a:r>
            <a:r>
              <a:rPr lang="vi-VN" sz="3200" dirty="0" smtClean="0">
                <a:solidFill>
                  <a:srgbClr val="002060"/>
                </a:solidFill>
                <a:latin typeface="Times New Roman" pitchFamily="18" charset="0"/>
                <a:cs typeface="Times New Roman" pitchFamily="18" charset="0"/>
              </a:rPr>
              <a:t>năng lực </a:t>
            </a:r>
            <a:r>
              <a:rPr lang="en-US" sz="3200" dirty="0" smtClean="0">
                <a:solidFill>
                  <a:srgbClr val="002060"/>
                </a:solidFill>
                <a:latin typeface="Times New Roman" pitchFamily="18" charset="0"/>
                <a:cs typeface="Times New Roman" pitchFamily="18" charset="0"/>
              </a:rPr>
              <a:t>NCKH</a:t>
            </a:r>
            <a:endParaRPr lang="vi-VN" sz="3200" dirty="0" smtClean="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636588" y="2836863"/>
            <a:ext cx="388937" cy="584200"/>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2</a:t>
            </a:r>
            <a:endParaRPr lang="en-US" sz="3200" b="1" dirty="0">
              <a:solidFill>
                <a:srgbClr val="FFFFFF"/>
              </a:solidFill>
              <a:latin typeface="Times New Roman" pitchFamily="18" charset="0"/>
              <a:cs typeface="Times New Roman" pitchFamily="18" charset="0"/>
            </a:endParaRPr>
          </a:p>
        </p:txBody>
      </p:sp>
      <p:sp>
        <p:nvSpPr>
          <p:cNvPr id="82" name="Text Box 15"/>
          <p:cNvSpPr txBox="1">
            <a:spLocks noChangeArrowheads="1"/>
          </p:cNvSpPr>
          <p:nvPr/>
        </p:nvSpPr>
        <p:spPr bwMode="auto">
          <a:xfrm>
            <a:off x="1219200" y="1752600"/>
            <a:ext cx="7772400" cy="584775"/>
          </a:xfrm>
          <a:prstGeom prst="rect">
            <a:avLst/>
          </a:prstGeom>
          <a:noFill/>
          <a:ln w="9525" algn="ctr">
            <a:noFill/>
            <a:miter lim="800000"/>
            <a:headEnd/>
            <a:tailEnd/>
          </a:ln>
        </p:spPr>
        <p:txBody>
          <a:bodyPr wrap="square">
            <a:spAutoFit/>
          </a:bodyPr>
          <a:lstStyle/>
          <a:p>
            <a:pPr eaLnBrk="0" hangingPunct="0"/>
            <a:r>
              <a:rPr lang="vi-VN" sz="3200" dirty="0" smtClean="0">
                <a:solidFill>
                  <a:srgbClr val="002060"/>
                </a:solidFill>
                <a:latin typeface="Times New Roman" pitchFamily="18" charset="0"/>
                <a:cs typeface="Times New Roman" pitchFamily="18" charset="0"/>
              </a:rPr>
              <a:t>Những lợi ích cơ bản</a:t>
            </a:r>
            <a:r>
              <a:rPr lang="en-US" sz="3200" dirty="0" smtClean="0">
                <a:solidFill>
                  <a:srgbClr val="002060"/>
                </a:solidFill>
                <a:latin typeface="Times New Roman" pitchFamily="18" charset="0"/>
                <a:cs typeface="Times New Roman" pitchFamily="18" charset="0"/>
              </a:rPr>
              <a:t> </a:t>
            </a:r>
            <a:r>
              <a:rPr lang="vi-VN" sz="3200" dirty="0" smtClean="0">
                <a:solidFill>
                  <a:srgbClr val="002060"/>
                </a:solidFill>
                <a:latin typeface="Times New Roman" pitchFamily="18" charset="0"/>
                <a:cs typeface="Times New Roman" pitchFamily="18" charset="0"/>
              </a:rPr>
              <a:t>khi tham gia </a:t>
            </a:r>
            <a:r>
              <a:rPr lang="en-US" sz="3200" dirty="0" smtClean="0">
                <a:solidFill>
                  <a:srgbClr val="002060"/>
                </a:solidFill>
                <a:latin typeface="Times New Roman" pitchFamily="18" charset="0"/>
                <a:cs typeface="Times New Roman" pitchFamily="18" charset="0"/>
              </a:rPr>
              <a:t>NCKH</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636588" y="1693863"/>
            <a:ext cx="388937" cy="584200"/>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1</a:t>
            </a:r>
            <a:endParaRPr lang="en-US" sz="3200" b="1" dirty="0">
              <a:solidFill>
                <a:srgbClr val="FFFFFF"/>
              </a:solidFill>
              <a:latin typeface="Times New Roman" pitchFamily="18" charset="0"/>
              <a:cs typeface="Times New Roman" pitchFamily="18" charset="0"/>
            </a:endParaRP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335338"/>
              </a:solidFill>
              <a:effectLst/>
              <a:uLnTx/>
              <a:uFillTx/>
            </a:endParaRPr>
          </a:p>
        </p:txBody>
      </p:sp>
      <p:sp>
        <p:nvSpPr>
          <p:cNvPr id="93" name="Rectangle 3"/>
          <p:cNvSpPr>
            <a:spLocks noChangeArrowheads="1"/>
          </p:cNvSpPr>
          <p:nvPr/>
        </p:nvSpPr>
        <p:spPr bwMode="auto">
          <a:xfrm>
            <a:off x="2095500" y="572869"/>
            <a:ext cx="4914900" cy="646331"/>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a:defRPr/>
            </a:pPr>
            <a:r>
              <a:rPr lang="en-US" sz="3600" b="1" dirty="0">
                <a:solidFill>
                  <a:srgbClr val="0070C0"/>
                </a:solidFill>
                <a:latin typeface="Times New Roman" pitchFamily="18" charset="0"/>
                <a:cs typeface="Times New Roman" pitchFamily="18" charset="0"/>
              </a:rPr>
              <a:t>NỘI </a:t>
            </a:r>
            <a:r>
              <a:rPr lang="en-US" sz="3600" b="1" dirty="0" smtClean="0">
                <a:solidFill>
                  <a:srgbClr val="0070C0"/>
                </a:solidFill>
                <a:latin typeface="Times New Roman" pitchFamily="18" charset="0"/>
                <a:cs typeface="Times New Roman" pitchFamily="18" charset="0"/>
              </a:rPr>
              <a:t>DUNG BÁO CÁO </a:t>
            </a:r>
            <a:endParaRPr lang="en-US" sz="3600" b="1" dirty="0">
              <a:solidFill>
                <a:srgbClr val="0070C0"/>
              </a:solidFill>
              <a:latin typeface="Times New Roman" pitchFamily="18" charset="0"/>
              <a:cs typeface="Times New Roman" pitchFamily="18" charset="0"/>
            </a:endParaRPr>
          </a:p>
        </p:txBody>
      </p:sp>
      <p:pic>
        <p:nvPicPr>
          <p:cNvPr id="38" name="Picture 8" descr="1.png"/>
          <p:cNvPicPr>
            <a:picLocks noChangeAspect="1"/>
          </p:cNvPicPr>
          <p:nvPr/>
        </p:nvPicPr>
        <p:blipFill>
          <a:blip r:embed="rId5" cstate="print"/>
          <a:srcRect l="20313" t="43651" r="48438" b="41068"/>
          <a:stretch>
            <a:fillRect/>
          </a:stretch>
        </p:blipFill>
        <p:spPr bwMode="auto">
          <a:xfrm>
            <a:off x="76200" y="670560"/>
            <a:ext cx="1219200" cy="548640"/>
          </a:xfrm>
          <a:prstGeom prst="rect">
            <a:avLst/>
          </a:prstGeom>
          <a:noFill/>
          <a:ln w="9525">
            <a:noFill/>
            <a:miter lim="800000"/>
            <a:headEnd/>
            <a:tailEnd/>
          </a:ln>
        </p:spPr>
      </p:pic>
      <p:pic>
        <p:nvPicPr>
          <p:cNvPr id="39" name="Picture 8" descr="1.png"/>
          <p:cNvPicPr>
            <a:picLocks noChangeAspect="1"/>
          </p:cNvPicPr>
          <p:nvPr/>
        </p:nvPicPr>
        <p:blipFill>
          <a:blip r:embed="rId5" cstate="print"/>
          <a:srcRect l="35937" t="43651" r="32813" b="41068"/>
          <a:stretch>
            <a:fillRect/>
          </a:stretch>
        </p:blipFill>
        <p:spPr bwMode="auto">
          <a:xfrm>
            <a:off x="7848600" y="685800"/>
            <a:ext cx="1219200" cy="548640"/>
          </a:xfrm>
          <a:prstGeom prst="rect">
            <a:avLst/>
          </a:prstGeom>
          <a:noFill/>
          <a:ln w="9525">
            <a:noFill/>
            <a:miter lim="800000"/>
            <a:headEnd/>
            <a:tailEnd/>
          </a:ln>
        </p:spPr>
      </p:pic>
      <p:grpSp>
        <p:nvGrpSpPr>
          <p:cNvPr id="40" name="Group 3"/>
          <p:cNvGrpSpPr>
            <a:grpSpLocks/>
          </p:cNvGrpSpPr>
          <p:nvPr/>
        </p:nvGrpSpPr>
        <p:grpSpPr bwMode="auto">
          <a:xfrm>
            <a:off x="457200" y="3962400"/>
            <a:ext cx="762000" cy="665163"/>
            <a:chOff x="1110" y="2656"/>
            <a:chExt cx="1549" cy="1351"/>
          </a:xfrm>
        </p:grpSpPr>
        <p:sp>
          <p:nvSpPr>
            <p:cNvPr id="4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4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43" name="AutoShape 6"/>
            <p:cNvSpPr>
              <a:spLocks noChangeArrowheads="1"/>
            </p:cNvSpPr>
            <p:nvPr/>
          </p:nvSpPr>
          <p:spPr bwMode="gray">
            <a:xfrm>
              <a:off x="1200" y="2737"/>
              <a:ext cx="1349" cy="1167"/>
            </a:xfrm>
            <a:prstGeom prst="hexagon">
              <a:avLst>
                <a:gd name="adj" fmla="val 28896"/>
                <a:gd name="vf" fmla="val 115470"/>
              </a:avLst>
            </a:prstGeom>
            <a:solidFill>
              <a:srgbClr val="00B050"/>
            </a:soli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44" name="Text Box 12"/>
          <p:cNvSpPr txBox="1">
            <a:spLocks noChangeArrowheads="1"/>
          </p:cNvSpPr>
          <p:nvPr/>
        </p:nvSpPr>
        <p:spPr bwMode="auto">
          <a:xfrm>
            <a:off x="1219200" y="3962400"/>
            <a:ext cx="1587294" cy="584775"/>
          </a:xfrm>
          <a:prstGeom prst="rect">
            <a:avLst/>
          </a:prstGeom>
          <a:noFill/>
          <a:ln w="9525" algn="ctr">
            <a:noFill/>
            <a:miter lim="800000"/>
            <a:headEnd/>
            <a:tailEnd/>
          </a:ln>
        </p:spPr>
        <p:txBody>
          <a:bodyPr wrap="none">
            <a:spAutoFit/>
          </a:bodyPr>
          <a:lstStyle/>
          <a:p>
            <a:pPr eaLnBrk="0" hangingPunct="0"/>
            <a:r>
              <a:rPr lang="en-US" sz="3200" dirty="0" err="1" smtClean="0">
                <a:solidFill>
                  <a:srgbClr val="002060"/>
                </a:solidFill>
                <a:latin typeface="Times New Roman" pitchFamily="18" charset="0"/>
                <a:cs typeface="Times New Roman" pitchFamily="18" charset="0"/>
              </a:rPr>
              <a:t>Kết</a:t>
            </a:r>
            <a:r>
              <a:rPr lang="en-US" sz="3200" dirty="0" smtClean="0">
                <a:solidFill>
                  <a:srgbClr val="002060"/>
                </a:solidFill>
                <a:latin typeface="Times New Roman" pitchFamily="18" charset="0"/>
                <a:cs typeface="Times New Roman" pitchFamily="18" charset="0"/>
              </a:rPr>
              <a:t> </a:t>
            </a:r>
            <a:r>
              <a:rPr lang="en-US" sz="3200" dirty="0" err="1" smtClean="0">
                <a:solidFill>
                  <a:srgbClr val="002060"/>
                </a:solidFill>
                <a:latin typeface="Times New Roman" pitchFamily="18" charset="0"/>
                <a:cs typeface="Times New Roman" pitchFamily="18" charset="0"/>
              </a:rPr>
              <a:t>luận</a:t>
            </a:r>
            <a:endParaRPr lang="vi-VN" sz="3200" dirty="0">
              <a:solidFill>
                <a:srgbClr val="002060"/>
              </a:solidFill>
              <a:latin typeface="Times New Roman" pitchFamily="18" charset="0"/>
              <a:cs typeface="Times New Roman" pitchFamily="18" charset="0"/>
            </a:endParaRPr>
          </a:p>
        </p:txBody>
      </p:sp>
      <p:sp>
        <p:nvSpPr>
          <p:cNvPr id="45" name="Text Box 13"/>
          <p:cNvSpPr txBox="1">
            <a:spLocks noChangeArrowheads="1"/>
          </p:cNvSpPr>
          <p:nvPr/>
        </p:nvSpPr>
        <p:spPr bwMode="gray">
          <a:xfrm>
            <a:off x="636588" y="3979863"/>
            <a:ext cx="388937" cy="584200"/>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3074" name="AutoShape 2" descr="https://1.bp.blogspot.com/-Ej8fyPVBQCM/VtRm798ePCI/AAAAAAAAAiw/2kTD-CtoKyE/s1600/1.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cxnSp>
        <p:nvCxnSpPr>
          <p:cNvPr id="51" name="Straight Connector 50"/>
          <p:cNvCxnSpPr/>
          <p:nvPr/>
        </p:nvCxnSpPr>
        <p:spPr>
          <a:xfrm>
            <a:off x="1066800" y="4627563"/>
            <a:ext cx="1828800" cy="508"/>
          </a:xfrm>
          <a:prstGeom prst="line">
            <a:avLst/>
          </a:prstGeom>
          <a:ln w="28575">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a:off x="1143000" y="3505200"/>
            <a:ext cx="7620000" cy="1588"/>
          </a:xfrm>
          <a:prstGeom prst="line">
            <a:avLst/>
          </a:prstGeom>
          <a:ln w="28575">
            <a:solidFill>
              <a:schemeClr val="accent6">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a:off x="1066800" y="2362200"/>
            <a:ext cx="7010400" cy="1588"/>
          </a:xfrm>
          <a:prstGeom prst="line">
            <a:avLst/>
          </a:prstGeom>
          <a:ln w="28575">
            <a:solidFill>
              <a:srgbClr val="002060"/>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pic>
        <p:nvPicPr>
          <p:cNvPr id="58" name="Picture 2" descr="D:\New Folder1\My Pictures\_16523.jpg"/>
          <p:cNvPicPr>
            <a:picLocks noChangeAspect="1" noChangeArrowheads="1"/>
          </p:cNvPicPr>
          <p:nvPr/>
        </p:nvPicPr>
        <p:blipFill>
          <a:blip r:embed="rId6" cstate="print"/>
          <a:srcRect/>
          <a:stretch>
            <a:fillRect/>
          </a:stretch>
        </p:blipFill>
        <p:spPr bwMode="auto">
          <a:xfrm>
            <a:off x="3505200" y="3657600"/>
            <a:ext cx="3962400" cy="2642362"/>
          </a:xfrm>
          <a:prstGeom prst="rect">
            <a:avLst/>
          </a:prstGeom>
          <a:noFill/>
        </p:spPr>
      </p:pic>
      <p:sp>
        <p:nvSpPr>
          <p:cNvPr id="37"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advClick="0">
    <p:pull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20"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3</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22" name="Rounded Rectangle 2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3" name="Rounded Rectangle 22"/>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3" name="Group 29"/>
          <p:cNvGrpSpPr/>
          <p:nvPr/>
        </p:nvGrpSpPr>
        <p:grpSpPr>
          <a:xfrm>
            <a:off x="609600" y="0"/>
            <a:ext cx="7924800" cy="590550"/>
            <a:chOff x="609600" y="-188976"/>
            <a:chExt cx="7924800" cy="779526"/>
          </a:xfrm>
        </p:grpSpPr>
        <p:pic>
          <p:nvPicPr>
            <p:cNvPr id="34" name="Picture 12" descr="top bar swoosh revised"/>
            <p:cNvPicPr>
              <a:picLocks noChangeAspect="1" noChangeArrowheads="1"/>
            </p:cNvPicPr>
            <p:nvPr/>
          </p:nvPicPr>
          <p:blipFill>
            <a:blip r:embed="rId4" cstate="print"/>
            <a:srcRect l="8847" t="16000"/>
            <a:stretch>
              <a:fillRect/>
            </a:stretch>
          </p:blipFill>
          <p:spPr bwMode="auto">
            <a:xfrm>
              <a:off x="609600" y="-188976"/>
              <a:ext cx="6281218" cy="701802"/>
            </a:xfrm>
            <a:prstGeom prst="rect">
              <a:avLst/>
            </a:prstGeom>
            <a:noFill/>
            <a:ln w="9525">
              <a:noFill/>
              <a:miter lim="800000"/>
              <a:headEnd/>
              <a:tailEnd/>
            </a:ln>
          </p:spPr>
        </p:pic>
        <p:pic>
          <p:nvPicPr>
            <p:cNvPr id="37" name="Picture 12" descr="top bar swoosh revised"/>
            <p:cNvPicPr>
              <a:picLocks noChangeAspect="1" noChangeArrowheads="1"/>
            </p:cNvPicPr>
            <p:nvPr/>
          </p:nvPicPr>
          <p:blipFill>
            <a:blip r:embed="rId4" cstate="print"/>
            <a:srcRect l="8847" t="16000"/>
            <a:stretch>
              <a:fillRect/>
            </a:stretch>
          </p:blipFill>
          <p:spPr bwMode="auto">
            <a:xfrm rot="10800000">
              <a:off x="2253182" y="-188976"/>
              <a:ext cx="6281218" cy="701802"/>
            </a:xfrm>
            <a:prstGeom prst="rect">
              <a:avLst/>
            </a:prstGeom>
            <a:noFill/>
            <a:ln w="9525">
              <a:noFill/>
              <a:miter lim="800000"/>
              <a:headEnd/>
              <a:tailEnd/>
            </a:ln>
          </p:spPr>
        </p:pic>
        <p:pic>
          <p:nvPicPr>
            <p:cNvPr id="38" name="Picture 12" descr="top bar swoosh revised"/>
            <p:cNvPicPr>
              <a:picLocks noChangeAspect="1" noChangeArrowheads="1"/>
            </p:cNvPicPr>
            <p:nvPr/>
          </p:nvPicPr>
          <p:blipFill>
            <a:blip r:embed="rId5" cstate="print"/>
            <a:srcRect l="8847" t="16000"/>
            <a:stretch>
              <a:fillRect/>
            </a:stretch>
          </p:blipFill>
          <p:spPr bwMode="auto">
            <a:xfrm>
              <a:off x="609600" y="190500"/>
              <a:ext cx="6281218" cy="400050"/>
            </a:xfrm>
            <a:prstGeom prst="rect">
              <a:avLst/>
            </a:prstGeom>
            <a:noFill/>
            <a:ln w="9525">
              <a:noFill/>
              <a:miter lim="800000"/>
              <a:headEnd/>
              <a:tailEnd/>
            </a:ln>
          </p:spPr>
        </p:pic>
        <p:pic>
          <p:nvPicPr>
            <p:cNvPr id="39" name="Picture 12" descr="top bar swoosh revised"/>
            <p:cNvPicPr>
              <a:picLocks noChangeAspect="1" noChangeArrowheads="1"/>
            </p:cNvPicPr>
            <p:nvPr/>
          </p:nvPicPr>
          <p:blipFill>
            <a:blip r:embed="rId5" cstate="print"/>
            <a:srcRect l="8847" t="16000"/>
            <a:stretch>
              <a:fillRect/>
            </a:stretch>
          </p:blipFill>
          <p:spPr bwMode="auto">
            <a:xfrm rot="10800000">
              <a:off x="2253182" y="190500"/>
              <a:ext cx="6281218" cy="400050"/>
            </a:xfrm>
            <a:prstGeom prst="rect">
              <a:avLst/>
            </a:prstGeom>
            <a:noFill/>
            <a:ln w="9525">
              <a:noFill/>
              <a:miter lim="800000"/>
              <a:headEnd/>
              <a:tailEnd/>
            </a:ln>
          </p:spPr>
        </p:pic>
      </p:grpSp>
      <p:grpSp>
        <p:nvGrpSpPr>
          <p:cNvPr id="24" name="Group 7"/>
          <p:cNvGrpSpPr>
            <a:grpSpLocks/>
          </p:cNvGrpSpPr>
          <p:nvPr/>
        </p:nvGrpSpPr>
        <p:grpSpPr bwMode="auto">
          <a:xfrm>
            <a:off x="685800" y="4762500"/>
            <a:ext cx="762000" cy="665163"/>
            <a:chOff x="3174" y="2656"/>
            <a:chExt cx="1549" cy="1351"/>
          </a:xfrm>
        </p:grpSpPr>
        <p:sp>
          <p:nvSpPr>
            <p:cNvPr id="26"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27"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29"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30" name="Text Box 15"/>
          <p:cNvSpPr txBox="1">
            <a:spLocks noChangeArrowheads="1"/>
          </p:cNvSpPr>
          <p:nvPr/>
        </p:nvSpPr>
        <p:spPr bwMode="auto">
          <a:xfrm>
            <a:off x="1447800" y="4724400"/>
            <a:ext cx="7162800" cy="584775"/>
          </a:xfrm>
          <a:prstGeom prst="rect">
            <a:avLst/>
          </a:prstGeom>
          <a:noFill/>
          <a:ln w="9525" algn="ctr">
            <a:noFill/>
            <a:miter lim="800000"/>
            <a:headEnd/>
            <a:tailEnd/>
          </a:ln>
        </p:spPr>
        <p:txBody>
          <a:bodyPr wrap="square">
            <a:spAutoFit/>
          </a:bodyPr>
          <a:lstStyle/>
          <a:p>
            <a:pPr eaLnBrk="0" hangingPunct="0"/>
            <a:r>
              <a:rPr lang="vi-VN" sz="3200" dirty="0" smtClean="0">
                <a:solidFill>
                  <a:srgbClr val="002060"/>
                </a:solidFill>
                <a:latin typeface="Times New Roman" pitchFamily="18" charset="0"/>
                <a:cs typeface="Times New Roman" pitchFamily="18" charset="0"/>
              </a:rPr>
              <a:t>Những lợi ích cơ bản khi tham gia </a:t>
            </a:r>
            <a:r>
              <a:rPr lang="en-US" sz="3200" dirty="0" smtClean="0">
                <a:solidFill>
                  <a:srgbClr val="002060"/>
                </a:solidFill>
                <a:latin typeface="Times New Roman" pitchFamily="18" charset="0"/>
                <a:cs typeface="Times New Roman" pitchFamily="18" charset="0"/>
              </a:rPr>
              <a:t>NCKH</a:t>
            </a:r>
            <a:endParaRPr lang="en-US" sz="3200" dirty="0">
              <a:solidFill>
                <a:srgbClr val="002060"/>
              </a:solidFill>
              <a:latin typeface="Times New Roman" pitchFamily="18" charset="0"/>
              <a:cs typeface="Times New Roman" pitchFamily="18" charset="0"/>
            </a:endParaRPr>
          </a:p>
        </p:txBody>
      </p:sp>
      <p:sp>
        <p:nvSpPr>
          <p:cNvPr id="31" name="Text Box 16"/>
          <p:cNvSpPr txBox="1">
            <a:spLocks noChangeArrowheads="1"/>
          </p:cNvSpPr>
          <p:nvPr/>
        </p:nvSpPr>
        <p:spPr bwMode="gray">
          <a:xfrm>
            <a:off x="865188" y="4779963"/>
            <a:ext cx="388937" cy="584200"/>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1</a:t>
            </a:r>
            <a:endParaRPr lang="en-US" sz="3200" b="1" dirty="0">
              <a:solidFill>
                <a:srgbClr val="FFFFFF"/>
              </a:solidFill>
              <a:latin typeface="Times New Roman" pitchFamily="18" charset="0"/>
              <a:cs typeface="Times New Roman" pitchFamily="18" charset="0"/>
            </a:endParaRPr>
          </a:p>
        </p:txBody>
      </p:sp>
      <p:sp>
        <p:nvSpPr>
          <p:cNvPr id="32" name="Line 25"/>
          <p:cNvSpPr>
            <a:spLocks noChangeShapeType="1"/>
          </p:cNvSpPr>
          <p:nvPr/>
        </p:nvSpPr>
        <p:spPr bwMode="auto">
          <a:xfrm flipV="1">
            <a:off x="1295400" y="5335905"/>
            <a:ext cx="7010400" cy="45719"/>
          </a:xfrm>
          <a:prstGeom prst="line">
            <a:avLst/>
          </a:prstGeom>
          <a:noFill/>
          <a:ln w="25400">
            <a:solidFill>
              <a:schemeClr val="tx2"/>
            </a:solidFill>
            <a:prstDash val="sysDot"/>
            <a:round/>
            <a:headEnd/>
            <a:tailEnd type="oval" w="med" len="med"/>
          </a:ln>
        </p:spPr>
        <p:txBody>
          <a:bodyPr wrap="none" anchor="ctr"/>
          <a:lstStyle/>
          <a:p>
            <a:endParaRPr lang="en-US"/>
          </a:p>
        </p:txBody>
      </p:sp>
      <p:pic>
        <p:nvPicPr>
          <p:cNvPr id="40" name="Picture 39" descr="https://1.bp.blogspot.com/-Ej8fyPVBQCM/VtRm798ePCI/AAAAAAAAAiw/2kTD-CtoKyE/s1600/1.jpg"/>
          <p:cNvPicPr/>
          <p:nvPr/>
        </p:nvPicPr>
        <p:blipFill>
          <a:blip r:embed="rId6"/>
          <a:srcRect/>
          <a:stretch>
            <a:fillRect/>
          </a:stretch>
        </p:blipFill>
        <p:spPr bwMode="auto">
          <a:xfrm>
            <a:off x="1600200" y="550212"/>
            <a:ext cx="5791202" cy="3869388"/>
          </a:xfrm>
          <a:prstGeom prst="rect">
            <a:avLst/>
          </a:prstGeom>
          <a:noFill/>
          <a:ln w="9525">
            <a:noFill/>
            <a:miter lim="800000"/>
            <a:headEnd/>
            <a:tailEnd/>
          </a:ln>
        </p:spPr>
      </p:pic>
      <p:sp>
        <p:nvSpPr>
          <p:cNvPr id="21"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25" name="Rectangle 24"/>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wipe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438400"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1. </a:t>
            </a:r>
            <a:r>
              <a:rPr lang="vi-VN" sz="3200" b="1" dirty="0" smtClean="0">
                <a:solidFill>
                  <a:schemeClr val="bg1"/>
                </a:solidFill>
                <a:latin typeface="Times New Roman" pitchFamily="18" charset="0"/>
                <a:cs typeface="Times New Roman" pitchFamily="18" charset="0"/>
              </a:rPr>
              <a:t>Những lợi ích cơ bản khi tham gia NCKH</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4</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28" name="TextBox 27"/>
          <p:cNvSpPr txBox="1"/>
          <p:nvPr/>
        </p:nvSpPr>
        <p:spPr>
          <a:xfrm>
            <a:off x="1752600" y="1371600"/>
            <a:ext cx="7239000" cy="4832092"/>
          </a:xfrm>
          <a:prstGeom prst="rect">
            <a:avLst/>
          </a:prstGeom>
          <a:noFill/>
        </p:spPr>
        <p:txBody>
          <a:bodyPr wrap="square" rtlCol="0">
            <a:spAutoFit/>
          </a:bodyPr>
          <a:lstStyle/>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Giúp giảng viên đánh giá lại kiến thức chuyên môn mà mình đang trực tiếp giảng dạy, kịp thời điều chỉnh, bổ sung những nội dung kiến thức chưa chuẩn.</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Góp phần phát triển tư duy sáng tạo, khả năng làm việc độc lập, trau dồi tri thức và các phương pháp nhận thức khoa học</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Giúp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cập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nhật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thông</a:t>
            </a:r>
            <a:r>
              <a:rPr lang="en-US" sz="2800" dirty="0" smtClean="0">
                <a:latin typeface="Times New Roman" pitchFamily="18" charset="0"/>
                <a:cs typeface="Times New Roman" pitchFamily="18" charset="0"/>
              </a:rPr>
              <a:t> tin, </a:t>
            </a:r>
            <a:r>
              <a:rPr lang="en-US" sz="2800" dirty="0" err="1" smtClean="0">
                <a:latin typeface="Times New Roman" pitchFamily="18" charset="0"/>
                <a:cs typeface="Times New Roman" pitchFamily="18" charset="0"/>
              </a:rPr>
              <a:t>kiến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thức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một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sự</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p:txBody>
      </p:sp>
      <p:pic>
        <p:nvPicPr>
          <p:cNvPr id="6146" name="Picture 2" descr="Kết quả hình ảnh cho kiến thức chuyên môn"/>
          <p:cNvPicPr>
            <a:picLocks noChangeAspect="1" noChangeArrowheads="1"/>
          </p:cNvPicPr>
          <p:nvPr/>
        </p:nvPicPr>
        <p:blipFill>
          <a:blip r:embed="rId5"/>
          <a:srcRect l="14383" r="21167"/>
          <a:stretch>
            <a:fillRect/>
          </a:stretch>
        </p:blipFill>
        <p:spPr bwMode="auto">
          <a:xfrm>
            <a:off x="76200" y="1524000"/>
            <a:ext cx="1447800" cy="1276350"/>
          </a:xfrm>
          <a:prstGeom prst="rect">
            <a:avLst/>
          </a:prstGeom>
          <a:noFill/>
        </p:spPr>
      </p:pic>
      <p:sp>
        <p:nvSpPr>
          <p:cNvPr id="6148" name="AutoShape 4" descr="Kết quả hình ảnh cho kiến thức"/>
          <p:cNvSpPr>
            <a:spLocks noChangeAspect="1" noChangeArrowheads="1"/>
          </p:cNvSpPr>
          <p:nvPr/>
        </p:nvSpPr>
        <p:spPr bwMode="auto">
          <a:xfrm>
            <a:off x="155575" y="-1462088"/>
            <a:ext cx="5715000" cy="30480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50" name="AutoShape 6" descr="Kết quả hình ảnh cho kiến thức"/>
          <p:cNvSpPr>
            <a:spLocks noChangeAspect="1" noChangeArrowheads="1"/>
          </p:cNvSpPr>
          <p:nvPr/>
        </p:nvSpPr>
        <p:spPr bwMode="auto">
          <a:xfrm>
            <a:off x="155575" y="-1462088"/>
            <a:ext cx="5715000" cy="30480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52" name="AutoShape 8" descr="https://cafebiz.cafebizcdn.vn/thumb_w/600/2017/knowledgehoarding-1497674040998-crop-1497674052948.jpg"/>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54" name="Picture 10" descr="Hình ảnh có liên quan"/>
          <p:cNvPicPr>
            <a:picLocks noChangeAspect="1" noChangeArrowheads="1"/>
          </p:cNvPicPr>
          <p:nvPr/>
        </p:nvPicPr>
        <p:blipFill>
          <a:blip r:embed="rId6"/>
          <a:srcRect/>
          <a:stretch>
            <a:fillRect/>
          </a:stretch>
        </p:blipFill>
        <p:spPr bwMode="auto">
          <a:xfrm>
            <a:off x="188838" y="3409950"/>
            <a:ext cx="1335162" cy="10191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158" name="Picture 14" descr="Hình ảnh có liên quan"/>
          <p:cNvPicPr>
            <a:picLocks noChangeAspect="1" noChangeArrowheads="1"/>
          </p:cNvPicPr>
          <p:nvPr/>
        </p:nvPicPr>
        <p:blipFill>
          <a:blip r:embed="rId7" cstate="print"/>
          <a:srcRect/>
          <a:stretch>
            <a:fillRect/>
          </a:stretch>
        </p:blipFill>
        <p:spPr bwMode="auto">
          <a:xfrm>
            <a:off x="76200" y="4883150"/>
            <a:ext cx="1617041" cy="1289050"/>
          </a:xfrm>
          <a:prstGeom prst="rect">
            <a:avLst/>
          </a:prstGeom>
          <a:noFill/>
        </p:spPr>
      </p:pic>
      <p:sp>
        <p:nvSpPr>
          <p:cNvPr id="23"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24" name="Rectangle 23"/>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wipe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438400"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1. </a:t>
            </a:r>
            <a:r>
              <a:rPr lang="vi-VN" sz="3200" b="1" dirty="0" smtClean="0">
                <a:solidFill>
                  <a:schemeClr val="bg1"/>
                </a:solidFill>
                <a:latin typeface="Times New Roman" pitchFamily="18" charset="0"/>
                <a:cs typeface="Times New Roman" pitchFamily="18" charset="0"/>
              </a:rPr>
              <a:t>Những lợi ích cơ bản khi tham gia NCKH</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5</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28" name="TextBox 27"/>
          <p:cNvSpPr txBox="1"/>
          <p:nvPr/>
        </p:nvSpPr>
        <p:spPr>
          <a:xfrm>
            <a:off x="1905000" y="1416308"/>
            <a:ext cx="7086600" cy="4832092"/>
          </a:xfrm>
          <a:prstGeom prst="rect">
            <a:avLst/>
          </a:prstGeom>
          <a:noFill/>
        </p:spPr>
        <p:txBody>
          <a:bodyPr wrap="square" rtlCol="0">
            <a:spAutoFit/>
          </a:bodyPr>
          <a:lstStyle/>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Giúp giảng viên tăng thêm sự hiểu biết về ngành nghề</a:t>
            </a:r>
            <a:r>
              <a:rPr lang="en-US" sz="2800" dirty="0" smtClean="0">
                <a:latin typeface="Times New Roman" pitchFamily="18" charset="0"/>
                <a:cs typeface="Times New Roman" pitchFamily="18" charset="0"/>
              </a:rPr>
              <a:t>.</a:t>
            </a: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Giúp</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giảng viên có</a:t>
            </a: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cơ hội bồi dưỡng năng lực NCKH</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là cơ sở cần thiết để tiến hành đổi mới nội dung, phương pháp giảng dạy, từ đó góp phần nâng cao chất lượng đào tạo. </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NCKH </a:t>
            </a:r>
            <a:r>
              <a:rPr lang="en-US" sz="2800" dirty="0" err="1" smtClean="0">
                <a:latin typeface="Times New Roman" pitchFamily="18" charset="0"/>
                <a:cs typeface="Times New Roman" pitchFamily="18" charset="0"/>
              </a:rPr>
              <a:t>đạt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tốt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sẽ</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yếu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tố</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trọng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góp</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phần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nâng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cao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vị</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của</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giảng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viên</a:t>
            </a:r>
            <a:r>
              <a:rPr lang="en-US" sz="2800" dirty="0" smtClean="0">
                <a:latin typeface="Times New Roman" pitchFamily="18" charset="0"/>
                <a:cs typeface="Times New Roman" pitchFamily="18" charset="0"/>
              </a:rPr>
              <a:t>.</a:t>
            </a:r>
          </a:p>
        </p:txBody>
      </p:sp>
      <p:pic>
        <p:nvPicPr>
          <p:cNvPr id="16386" name="Picture 2" descr="Kết quả hình ảnh cho jobs"/>
          <p:cNvPicPr>
            <a:picLocks noChangeAspect="1" noChangeArrowheads="1"/>
          </p:cNvPicPr>
          <p:nvPr/>
        </p:nvPicPr>
        <p:blipFill>
          <a:blip r:embed="rId5" cstate="print"/>
          <a:srcRect/>
          <a:stretch>
            <a:fillRect/>
          </a:stretch>
        </p:blipFill>
        <p:spPr bwMode="auto">
          <a:xfrm>
            <a:off x="76200" y="1442225"/>
            <a:ext cx="1556748" cy="1167050"/>
          </a:xfrm>
          <a:prstGeom prst="rect">
            <a:avLst/>
          </a:prstGeom>
          <a:noFill/>
        </p:spPr>
      </p:pic>
      <p:pic>
        <p:nvPicPr>
          <p:cNvPr id="16388" name="Picture 4" descr="Hình ảnh có liên quan"/>
          <p:cNvPicPr>
            <a:picLocks noChangeAspect="1" noChangeArrowheads="1"/>
          </p:cNvPicPr>
          <p:nvPr/>
        </p:nvPicPr>
        <p:blipFill>
          <a:blip r:embed="rId6" cstate="print"/>
          <a:srcRect/>
          <a:stretch>
            <a:fillRect/>
          </a:stretch>
        </p:blipFill>
        <p:spPr bwMode="auto">
          <a:xfrm>
            <a:off x="0" y="3124200"/>
            <a:ext cx="1801250" cy="1127040"/>
          </a:xfrm>
          <a:prstGeom prst="rect">
            <a:avLst/>
          </a:prstGeom>
          <a:noFill/>
        </p:spPr>
      </p:pic>
      <p:pic>
        <p:nvPicPr>
          <p:cNvPr id="36" name="Picture 2" descr="LogoTruong"/>
          <p:cNvPicPr>
            <a:picLocks noChangeAspect="1" noChangeArrowheads="1"/>
          </p:cNvPicPr>
          <p:nvPr/>
        </p:nvPicPr>
        <p:blipFill>
          <a:blip r:embed="rId7" cstate="print"/>
          <a:srcRect/>
          <a:stretch>
            <a:fillRect/>
          </a:stretch>
        </p:blipFill>
        <p:spPr bwMode="auto">
          <a:xfrm>
            <a:off x="228600" y="4912598"/>
            <a:ext cx="1265188" cy="1207344"/>
          </a:xfrm>
          <a:prstGeom prst="rect">
            <a:avLst/>
          </a:prstGeom>
          <a:noFill/>
          <a:ln w="9525">
            <a:noFill/>
            <a:miter lim="800000"/>
            <a:headEnd/>
            <a:tailEnd/>
          </a:ln>
        </p:spPr>
      </p:pic>
      <p:sp>
        <p:nvSpPr>
          <p:cNvPr id="37"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38" name="Rectangle 37"/>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wipe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6</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grpSp>
        <p:nvGrpSpPr>
          <p:cNvPr id="3" name="Group 27"/>
          <p:cNvGrpSpPr/>
          <p:nvPr/>
        </p:nvGrpSpPr>
        <p:grpSpPr>
          <a:xfrm>
            <a:off x="609600" y="0"/>
            <a:ext cx="7924800" cy="590550"/>
            <a:chOff x="609600" y="-188976"/>
            <a:chExt cx="7924800" cy="779526"/>
          </a:xfrm>
        </p:grpSpPr>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188976"/>
              <a:ext cx="6281218" cy="701802"/>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188976"/>
              <a:ext cx="6281218" cy="701802"/>
            </a:xfrm>
            <a:prstGeom prst="rect">
              <a:avLst/>
            </a:prstGeom>
            <a:noFill/>
            <a:ln w="9525">
              <a:noFill/>
              <a:miter lim="800000"/>
              <a:headEnd/>
              <a:tailEnd/>
            </a:ln>
          </p:spPr>
        </p:pic>
        <p:pic>
          <p:nvPicPr>
            <p:cNvPr id="24" name="Picture 12" descr="top bar swoosh revised"/>
            <p:cNvPicPr>
              <a:picLocks noChangeAspect="1" noChangeArrowheads="1"/>
            </p:cNvPicPr>
            <p:nvPr/>
          </p:nvPicPr>
          <p:blipFill>
            <a:blip r:embed="rId5" cstate="print"/>
            <a:srcRect l="8847" t="16000"/>
            <a:stretch>
              <a:fillRect/>
            </a:stretch>
          </p:blipFill>
          <p:spPr bwMode="auto">
            <a:xfrm>
              <a:off x="609600" y="190500"/>
              <a:ext cx="6281218" cy="400050"/>
            </a:xfrm>
            <a:prstGeom prst="rect">
              <a:avLst/>
            </a:prstGeom>
            <a:noFill/>
            <a:ln w="9525">
              <a:noFill/>
              <a:miter lim="800000"/>
              <a:headEnd/>
              <a:tailEnd/>
            </a:ln>
          </p:spPr>
        </p:pic>
        <p:pic>
          <p:nvPicPr>
            <p:cNvPr id="25" name="Picture 12" descr="top bar swoosh revised"/>
            <p:cNvPicPr>
              <a:picLocks noChangeAspect="1" noChangeArrowheads="1"/>
            </p:cNvPicPr>
            <p:nvPr/>
          </p:nvPicPr>
          <p:blipFill>
            <a:blip r:embed="rId5" cstate="print"/>
            <a:srcRect l="8847" t="16000"/>
            <a:stretch>
              <a:fillRect/>
            </a:stretch>
          </p:blipFill>
          <p:spPr bwMode="auto">
            <a:xfrm rot="10800000">
              <a:off x="2253182" y="190500"/>
              <a:ext cx="6281218" cy="400050"/>
            </a:xfrm>
            <a:prstGeom prst="rect">
              <a:avLst/>
            </a:prstGeom>
            <a:noFill/>
            <a:ln w="9525">
              <a:noFill/>
              <a:miter lim="800000"/>
              <a:headEnd/>
              <a:tailEnd/>
            </a:ln>
          </p:spPr>
        </p:pic>
      </p:grpSp>
      <p:pic>
        <p:nvPicPr>
          <p:cNvPr id="28" name="Picture 27" descr="Hình ảnh có liên quan"/>
          <p:cNvPicPr/>
          <p:nvPr/>
        </p:nvPicPr>
        <p:blipFill>
          <a:blip r:embed="rId6" cstate="print"/>
          <a:srcRect/>
          <a:stretch>
            <a:fillRect/>
          </a:stretch>
        </p:blipFill>
        <p:spPr bwMode="auto">
          <a:xfrm>
            <a:off x="3455838" y="550989"/>
            <a:ext cx="2182962" cy="1453944"/>
          </a:xfrm>
          <a:prstGeom prst="rect">
            <a:avLst/>
          </a:prstGeom>
          <a:noFill/>
          <a:ln w="9525">
            <a:noFill/>
            <a:miter lim="800000"/>
            <a:headEnd/>
            <a:tailEnd/>
          </a:ln>
        </p:spPr>
      </p:pic>
      <p:grpSp>
        <p:nvGrpSpPr>
          <p:cNvPr id="29" name="Group 3"/>
          <p:cNvGrpSpPr>
            <a:grpSpLocks/>
          </p:cNvGrpSpPr>
          <p:nvPr/>
        </p:nvGrpSpPr>
        <p:grpSpPr bwMode="auto">
          <a:xfrm>
            <a:off x="76200" y="1828800"/>
            <a:ext cx="762000" cy="665163"/>
            <a:chOff x="1110" y="2656"/>
            <a:chExt cx="1549" cy="1351"/>
          </a:xfrm>
        </p:grpSpPr>
        <p:sp>
          <p:nvSpPr>
            <p:cNvPr id="30"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34"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smtClean="0">
                <a:ln>
                  <a:noFill/>
                </a:ln>
                <a:solidFill>
                  <a:srgbClr val="335338"/>
                </a:solidFill>
                <a:effectLst/>
                <a:uLnTx/>
                <a:uFillTx/>
                <a:latin typeface="Times New Roman" pitchFamily="18" charset="0"/>
                <a:cs typeface="Times New Roman" pitchFamily="18" charset="0"/>
              </a:endParaRPr>
            </a:p>
          </p:txBody>
        </p:sp>
        <p:sp>
          <p:nvSpPr>
            <p:cNvPr id="35"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36" name="Text Box 12"/>
          <p:cNvSpPr txBox="1">
            <a:spLocks noChangeArrowheads="1"/>
          </p:cNvSpPr>
          <p:nvPr/>
        </p:nvSpPr>
        <p:spPr bwMode="auto">
          <a:xfrm>
            <a:off x="762000" y="1839218"/>
            <a:ext cx="8382000" cy="584775"/>
          </a:xfrm>
          <a:prstGeom prst="rect">
            <a:avLst/>
          </a:prstGeom>
          <a:noFill/>
          <a:ln w="9525" algn="ctr">
            <a:noFill/>
            <a:miter lim="800000"/>
            <a:headEnd/>
            <a:tailEnd/>
          </a:ln>
        </p:spPr>
        <p:txBody>
          <a:bodyPr wrap="square">
            <a:spAutoFit/>
          </a:bodyPr>
          <a:lstStyle/>
          <a:p>
            <a:pPr eaLnBrk="0" hangingPunct="0"/>
            <a:r>
              <a:rPr lang="vi-VN" sz="3200" b="1" dirty="0" smtClean="0">
                <a:solidFill>
                  <a:srgbClr val="002060"/>
                </a:solidFill>
                <a:latin typeface="Times New Roman" pitchFamily="18" charset="0"/>
                <a:cs typeface="Times New Roman" pitchFamily="18" charset="0"/>
              </a:rPr>
              <a:t>Những kỹ năng giúp cải thiện năng lực </a:t>
            </a:r>
            <a:r>
              <a:rPr lang="en-US" sz="3200" b="1" dirty="0" smtClean="0">
                <a:solidFill>
                  <a:srgbClr val="002060"/>
                </a:solidFill>
                <a:latin typeface="Times New Roman" pitchFamily="18" charset="0"/>
                <a:cs typeface="Times New Roman" pitchFamily="18" charset="0"/>
              </a:rPr>
              <a:t>NCKH</a:t>
            </a:r>
            <a:endParaRPr lang="vi-VN" sz="3200" b="1" dirty="0" smtClean="0">
              <a:solidFill>
                <a:srgbClr val="002060"/>
              </a:solidFill>
              <a:latin typeface="Times New Roman" pitchFamily="18" charset="0"/>
              <a:cs typeface="Times New Roman" pitchFamily="18" charset="0"/>
            </a:endParaRPr>
          </a:p>
        </p:txBody>
      </p:sp>
      <p:sp>
        <p:nvSpPr>
          <p:cNvPr id="37" name="Text Box 13"/>
          <p:cNvSpPr txBox="1">
            <a:spLocks noChangeArrowheads="1"/>
          </p:cNvSpPr>
          <p:nvPr/>
        </p:nvSpPr>
        <p:spPr bwMode="gray">
          <a:xfrm>
            <a:off x="255588" y="1846263"/>
            <a:ext cx="388937" cy="584200"/>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2</a:t>
            </a:r>
            <a:endParaRPr lang="en-US" sz="3200" b="1" dirty="0">
              <a:solidFill>
                <a:srgbClr val="FFFFFF"/>
              </a:solidFill>
              <a:latin typeface="Times New Roman" pitchFamily="18" charset="0"/>
              <a:cs typeface="Times New Roman" pitchFamily="18" charset="0"/>
            </a:endParaRPr>
          </a:p>
        </p:txBody>
      </p:sp>
      <p:cxnSp>
        <p:nvCxnSpPr>
          <p:cNvPr id="38" name="Straight Connector 37"/>
          <p:cNvCxnSpPr/>
          <p:nvPr/>
        </p:nvCxnSpPr>
        <p:spPr>
          <a:xfrm>
            <a:off x="762000" y="2514600"/>
            <a:ext cx="8077200" cy="1588"/>
          </a:xfrm>
          <a:prstGeom prst="line">
            <a:avLst/>
          </a:prstGeom>
          <a:ln w="28575">
            <a:solidFill>
              <a:schemeClr val="accent6">
                <a:lumMod val="75000"/>
              </a:schemeClr>
            </a:solidFill>
            <a:prstDash val="dash"/>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48" name="Group 9"/>
          <p:cNvGrpSpPr>
            <a:grpSpLocks/>
          </p:cNvGrpSpPr>
          <p:nvPr/>
        </p:nvGrpSpPr>
        <p:grpSpPr bwMode="auto">
          <a:xfrm>
            <a:off x="1355588" y="2895600"/>
            <a:ext cx="1463812" cy="1464772"/>
            <a:chOff x="2172" y="1440"/>
            <a:chExt cx="1956" cy="1957"/>
          </a:xfrm>
        </p:grpSpPr>
        <p:sp>
          <p:nvSpPr>
            <p:cNvPr id="49" name="Freeform 10"/>
            <p:cNvSpPr>
              <a:spLocks/>
            </p:cNvSpPr>
            <p:nvPr/>
          </p:nvSpPr>
          <p:spPr bwMode="gray">
            <a:xfrm>
              <a:off x="2172" y="1440"/>
              <a:ext cx="1956" cy="1957"/>
            </a:xfrm>
            <a:custGeom>
              <a:avLst/>
              <a:gdLst/>
              <a:ahLst/>
              <a:cxnLst>
                <a:cxn ang="0">
                  <a:pos x="1956" y="923"/>
                </a:cxn>
                <a:cxn ang="0">
                  <a:pos x="1808" y="869"/>
                </a:cxn>
                <a:cxn ang="0">
                  <a:pos x="1937" y="778"/>
                </a:cxn>
                <a:cxn ang="0">
                  <a:pos x="1767" y="700"/>
                </a:cxn>
                <a:cxn ang="0">
                  <a:pos x="1732" y="616"/>
                </a:cxn>
                <a:cxn ang="0">
                  <a:pos x="1798" y="441"/>
                </a:cxn>
                <a:cxn ang="0">
                  <a:pos x="1642" y="469"/>
                </a:cxn>
                <a:cxn ang="0">
                  <a:pos x="1709" y="325"/>
                </a:cxn>
                <a:cxn ang="0">
                  <a:pos x="1522" y="344"/>
                </a:cxn>
                <a:cxn ang="0">
                  <a:pos x="1450" y="287"/>
                </a:cxn>
                <a:cxn ang="0">
                  <a:pos x="1419" y="103"/>
                </a:cxn>
                <a:cxn ang="0">
                  <a:pos x="1298" y="205"/>
                </a:cxn>
                <a:cxn ang="0">
                  <a:pos x="1285" y="47"/>
                </a:cxn>
                <a:cxn ang="0">
                  <a:pos x="1132" y="156"/>
                </a:cxn>
                <a:cxn ang="0">
                  <a:pos x="1041" y="144"/>
                </a:cxn>
                <a:cxn ang="0">
                  <a:pos x="923" y="0"/>
                </a:cxn>
                <a:cxn ang="0">
                  <a:pos x="869" y="148"/>
                </a:cxn>
                <a:cxn ang="0">
                  <a:pos x="779" y="19"/>
                </a:cxn>
                <a:cxn ang="0">
                  <a:pos x="700" y="189"/>
                </a:cxn>
                <a:cxn ang="0">
                  <a:pos x="616" y="224"/>
                </a:cxn>
                <a:cxn ang="0">
                  <a:pos x="441" y="159"/>
                </a:cxn>
                <a:cxn ang="0">
                  <a:pos x="469" y="314"/>
                </a:cxn>
                <a:cxn ang="0">
                  <a:pos x="326" y="246"/>
                </a:cxn>
                <a:cxn ang="0">
                  <a:pos x="343" y="434"/>
                </a:cxn>
                <a:cxn ang="0">
                  <a:pos x="288" y="507"/>
                </a:cxn>
                <a:cxn ang="0">
                  <a:pos x="103" y="536"/>
                </a:cxn>
                <a:cxn ang="0">
                  <a:pos x="205" y="658"/>
                </a:cxn>
                <a:cxn ang="0">
                  <a:pos x="48" y="671"/>
                </a:cxn>
                <a:cxn ang="0">
                  <a:pos x="156" y="824"/>
                </a:cxn>
                <a:cxn ang="0">
                  <a:pos x="144" y="914"/>
                </a:cxn>
                <a:cxn ang="0">
                  <a:pos x="0" y="1034"/>
                </a:cxn>
                <a:cxn ang="0">
                  <a:pos x="148" y="1088"/>
                </a:cxn>
                <a:cxn ang="0">
                  <a:pos x="19" y="1178"/>
                </a:cxn>
                <a:cxn ang="0">
                  <a:pos x="189" y="1255"/>
                </a:cxn>
                <a:cxn ang="0">
                  <a:pos x="224" y="1341"/>
                </a:cxn>
                <a:cxn ang="0">
                  <a:pos x="159" y="1514"/>
                </a:cxn>
                <a:cxn ang="0">
                  <a:pos x="314" y="1488"/>
                </a:cxn>
                <a:cxn ang="0">
                  <a:pos x="247" y="1631"/>
                </a:cxn>
                <a:cxn ang="0">
                  <a:pos x="434" y="1613"/>
                </a:cxn>
                <a:cxn ang="0">
                  <a:pos x="506" y="1670"/>
                </a:cxn>
                <a:cxn ang="0">
                  <a:pos x="537" y="1854"/>
                </a:cxn>
                <a:cxn ang="0">
                  <a:pos x="658" y="1752"/>
                </a:cxn>
                <a:cxn ang="0">
                  <a:pos x="671" y="1909"/>
                </a:cxn>
                <a:cxn ang="0">
                  <a:pos x="824" y="1801"/>
                </a:cxn>
                <a:cxn ang="0">
                  <a:pos x="914" y="1813"/>
                </a:cxn>
                <a:cxn ang="0">
                  <a:pos x="1033" y="1957"/>
                </a:cxn>
                <a:cxn ang="0">
                  <a:pos x="1087" y="1809"/>
                </a:cxn>
                <a:cxn ang="0">
                  <a:pos x="1178" y="1937"/>
                </a:cxn>
                <a:cxn ang="0">
                  <a:pos x="1255" y="1769"/>
                </a:cxn>
                <a:cxn ang="0">
                  <a:pos x="1341" y="1733"/>
                </a:cxn>
                <a:cxn ang="0">
                  <a:pos x="1515" y="1798"/>
                </a:cxn>
                <a:cxn ang="0">
                  <a:pos x="1488" y="1643"/>
                </a:cxn>
                <a:cxn ang="0">
                  <a:pos x="1630" y="1710"/>
                </a:cxn>
                <a:cxn ang="0">
                  <a:pos x="1613" y="1523"/>
                </a:cxn>
                <a:cxn ang="0">
                  <a:pos x="1670" y="1450"/>
                </a:cxn>
                <a:cxn ang="0">
                  <a:pos x="1853" y="1420"/>
                </a:cxn>
                <a:cxn ang="0">
                  <a:pos x="1751" y="1299"/>
                </a:cxn>
                <a:cxn ang="0">
                  <a:pos x="1908" y="1284"/>
                </a:cxn>
                <a:cxn ang="0">
                  <a:pos x="1801" y="1133"/>
                </a:cxn>
                <a:cxn ang="0">
                  <a:pos x="1812" y="1041"/>
                </a:cxn>
              </a:cxnLst>
              <a:rect l="0" t="0" r="r" b="b"/>
              <a:pathLst>
                <a:path w="1956" h="1957">
                  <a:moveTo>
                    <a:pt x="1956" y="1034"/>
                  </a:moveTo>
                  <a:lnTo>
                    <a:pt x="1956" y="923"/>
                  </a:lnTo>
                  <a:lnTo>
                    <a:pt x="1812" y="914"/>
                  </a:lnTo>
                  <a:lnTo>
                    <a:pt x="1808" y="869"/>
                  </a:lnTo>
                  <a:lnTo>
                    <a:pt x="1801" y="824"/>
                  </a:lnTo>
                  <a:lnTo>
                    <a:pt x="1937" y="778"/>
                  </a:lnTo>
                  <a:lnTo>
                    <a:pt x="1908" y="671"/>
                  </a:lnTo>
                  <a:lnTo>
                    <a:pt x="1767" y="700"/>
                  </a:lnTo>
                  <a:lnTo>
                    <a:pt x="1751" y="658"/>
                  </a:lnTo>
                  <a:lnTo>
                    <a:pt x="1732" y="616"/>
                  </a:lnTo>
                  <a:lnTo>
                    <a:pt x="1853" y="536"/>
                  </a:lnTo>
                  <a:lnTo>
                    <a:pt x="1798" y="441"/>
                  </a:lnTo>
                  <a:lnTo>
                    <a:pt x="1670" y="507"/>
                  </a:lnTo>
                  <a:lnTo>
                    <a:pt x="1642" y="469"/>
                  </a:lnTo>
                  <a:lnTo>
                    <a:pt x="1613" y="434"/>
                  </a:lnTo>
                  <a:lnTo>
                    <a:pt x="1709" y="325"/>
                  </a:lnTo>
                  <a:lnTo>
                    <a:pt x="1630" y="246"/>
                  </a:lnTo>
                  <a:lnTo>
                    <a:pt x="1522" y="344"/>
                  </a:lnTo>
                  <a:lnTo>
                    <a:pt x="1488" y="314"/>
                  </a:lnTo>
                  <a:lnTo>
                    <a:pt x="1450" y="287"/>
                  </a:lnTo>
                  <a:lnTo>
                    <a:pt x="1515" y="159"/>
                  </a:lnTo>
                  <a:lnTo>
                    <a:pt x="1419" y="103"/>
                  </a:lnTo>
                  <a:lnTo>
                    <a:pt x="1341" y="224"/>
                  </a:lnTo>
                  <a:lnTo>
                    <a:pt x="1298" y="205"/>
                  </a:lnTo>
                  <a:lnTo>
                    <a:pt x="1256" y="189"/>
                  </a:lnTo>
                  <a:lnTo>
                    <a:pt x="1285" y="47"/>
                  </a:lnTo>
                  <a:lnTo>
                    <a:pt x="1178" y="19"/>
                  </a:lnTo>
                  <a:lnTo>
                    <a:pt x="1132" y="156"/>
                  </a:lnTo>
                  <a:lnTo>
                    <a:pt x="1087" y="148"/>
                  </a:lnTo>
                  <a:lnTo>
                    <a:pt x="1041" y="144"/>
                  </a:lnTo>
                  <a:lnTo>
                    <a:pt x="1033" y="0"/>
                  </a:lnTo>
                  <a:lnTo>
                    <a:pt x="923" y="0"/>
                  </a:lnTo>
                  <a:lnTo>
                    <a:pt x="914" y="144"/>
                  </a:lnTo>
                  <a:lnTo>
                    <a:pt x="869" y="148"/>
                  </a:lnTo>
                  <a:lnTo>
                    <a:pt x="824" y="156"/>
                  </a:lnTo>
                  <a:lnTo>
                    <a:pt x="779" y="19"/>
                  </a:lnTo>
                  <a:lnTo>
                    <a:pt x="671" y="47"/>
                  </a:lnTo>
                  <a:lnTo>
                    <a:pt x="700" y="189"/>
                  </a:lnTo>
                  <a:lnTo>
                    <a:pt x="658" y="205"/>
                  </a:lnTo>
                  <a:lnTo>
                    <a:pt x="616" y="224"/>
                  </a:lnTo>
                  <a:lnTo>
                    <a:pt x="537" y="103"/>
                  </a:lnTo>
                  <a:lnTo>
                    <a:pt x="441" y="159"/>
                  </a:lnTo>
                  <a:lnTo>
                    <a:pt x="506" y="287"/>
                  </a:lnTo>
                  <a:lnTo>
                    <a:pt x="469" y="314"/>
                  </a:lnTo>
                  <a:lnTo>
                    <a:pt x="434" y="344"/>
                  </a:lnTo>
                  <a:lnTo>
                    <a:pt x="326" y="246"/>
                  </a:lnTo>
                  <a:lnTo>
                    <a:pt x="247" y="325"/>
                  </a:lnTo>
                  <a:lnTo>
                    <a:pt x="343" y="434"/>
                  </a:lnTo>
                  <a:lnTo>
                    <a:pt x="314" y="469"/>
                  </a:lnTo>
                  <a:lnTo>
                    <a:pt x="288" y="507"/>
                  </a:lnTo>
                  <a:lnTo>
                    <a:pt x="159" y="441"/>
                  </a:lnTo>
                  <a:lnTo>
                    <a:pt x="103" y="536"/>
                  </a:lnTo>
                  <a:lnTo>
                    <a:pt x="224" y="616"/>
                  </a:lnTo>
                  <a:lnTo>
                    <a:pt x="205" y="658"/>
                  </a:lnTo>
                  <a:lnTo>
                    <a:pt x="189" y="700"/>
                  </a:lnTo>
                  <a:lnTo>
                    <a:pt x="48" y="671"/>
                  </a:lnTo>
                  <a:lnTo>
                    <a:pt x="19" y="778"/>
                  </a:lnTo>
                  <a:lnTo>
                    <a:pt x="156" y="824"/>
                  </a:lnTo>
                  <a:lnTo>
                    <a:pt x="148" y="869"/>
                  </a:lnTo>
                  <a:lnTo>
                    <a:pt x="144" y="914"/>
                  </a:lnTo>
                  <a:lnTo>
                    <a:pt x="0" y="923"/>
                  </a:lnTo>
                  <a:lnTo>
                    <a:pt x="0" y="1034"/>
                  </a:lnTo>
                  <a:lnTo>
                    <a:pt x="144" y="1041"/>
                  </a:lnTo>
                  <a:lnTo>
                    <a:pt x="148" y="1088"/>
                  </a:lnTo>
                  <a:lnTo>
                    <a:pt x="156" y="1133"/>
                  </a:lnTo>
                  <a:lnTo>
                    <a:pt x="19" y="1178"/>
                  </a:lnTo>
                  <a:lnTo>
                    <a:pt x="48" y="1284"/>
                  </a:lnTo>
                  <a:lnTo>
                    <a:pt x="189" y="1255"/>
                  </a:lnTo>
                  <a:lnTo>
                    <a:pt x="205" y="1299"/>
                  </a:lnTo>
                  <a:lnTo>
                    <a:pt x="224" y="1341"/>
                  </a:lnTo>
                  <a:lnTo>
                    <a:pt x="103" y="1420"/>
                  </a:lnTo>
                  <a:lnTo>
                    <a:pt x="159" y="1514"/>
                  </a:lnTo>
                  <a:lnTo>
                    <a:pt x="287" y="1450"/>
                  </a:lnTo>
                  <a:lnTo>
                    <a:pt x="314" y="1488"/>
                  </a:lnTo>
                  <a:lnTo>
                    <a:pt x="343" y="1523"/>
                  </a:lnTo>
                  <a:lnTo>
                    <a:pt x="247" y="1631"/>
                  </a:lnTo>
                  <a:lnTo>
                    <a:pt x="326" y="1710"/>
                  </a:lnTo>
                  <a:lnTo>
                    <a:pt x="434" y="1613"/>
                  </a:lnTo>
                  <a:lnTo>
                    <a:pt x="469" y="1643"/>
                  </a:lnTo>
                  <a:lnTo>
                    <a:pt x="506" y="1670"/>
                  </a:lnTo>
                  <a:lnTo>
                    <a:pt x="441" y="1798"/>
                  </a:lnTo>
                  <a:lnTo>
                    <a:pt x="537" y="1854"/>
                  </a:lnTo>
                  <a:lnTo>
                    <a:pt x="616" y="1733"/>
                  </a:lnTo>
                  <a:lnTo>
                    <a:pt x="658" y="1752"/>
                  </a:lnTo>
                  <a:lnTo>
                    <a:pt x="702" y="1768"/>
                  </a:lnTo>
                  <a:lnTo>
                    <a:pt x="671" y="1909"/>
                  </a:lnTo>
                  <a:lnTo>
                    <a:pt x="779" y="1937"/>
                  </a:lnTo>
                  <a:lnTo>
                    <a:pt x="824" y="1801"/>
                  </a:lnTo>
                  <a:lnTo>
                    <a:pt x="869" y="1809"/>
                  </a:lnTo>
                  <a:lnTo>
                    <a:pt x="914" y="1813"/>
                  </a:lnTo>
                  <a:lnTo>
                    <a:pt x="923" y="1957"/>
                  </a:lnTo>
                  <a:lnTo>
                    <a:pt x="1033" y="1957"/>
                  </a:lnTo>
                  <a:lnTo>
                    <a:pt x="1041" y="1813"/>
                  </a:lnTo>
                  <a:lnTo>
                    <a:pt x="1087" y="1809"/>
                  </a:lnTo>
                  <a:lnTo>
                    <a:pt x="1132" y="1801"/>
                  </a:lnTo>
                  <a:lnTo>
                    <a:pt x="1178" y="1937"/>
                  </a:lnTo>
                  <a:lnTo>
                    <a:pt x="1285" y="1909"/>
                  </a:lnTo>
                  <a:lnTo>
                    <a:pt x="1255" y="1769"/>
                  </a:lnTo>
                  <a:lnTo>
                    <a:pt x="1298" y="1752"/>
                  </a:lnTo>
                  <a:lnTo>
                    <a:pt x="1341" y="1733"/>
                  </a:lnTo>
                  <a:lnTo>
                    <a:pt x="1419" y="1854"/>
                  </a:lnTo>
                  <a:lnTo>
                    <a:pt x="1515" y="1798"/>
                  </a:lnTo>
                  <a:lnTo>
                    <a:pt x="1450" y="1670"/>
                  </a:lnTo>
                  <a:lnTo>
                    <a:pt x="1488" y="1643"/>
                  </a:lnTo>
                  <a:lnTo>
                    <a:pt x="1524" y="1613"/>
                  </a:lnTo>
                  <a:lnTo>
                    <a:pt x="1630" y="1710"/>
                  </a:lnTo>
                  <a:lnTo>
                    <a:pt x="1709" y="1631"/>
                  </a:lnTo>
                  <a:lnTo>
                    <a:pt x="1613" y="1523"/>
                  </a:lnTo>
                  <a:lnTo>
                    <a:pt x="1642" y="1488"/>
                  </a:lnTo>
                  <a:lnTo>
                    <a:pt x="1670" y="1450"/>
                  </a:lnTo>
                  <a:lnTo>
                    <a:pt x="1798" y="1514"/>
                  </a:lnTo>
                  <a:lnTo>
                    <a:pt x="1853" y="1420"/>
                  </a:lnTo>
                  <a:lnTo>
                    <a:pt x="1732" y="1341"/>
                  </a:lnTo>
                  <a:lnTo>
                    <a:pt x="1751" y="1299"/>
                  </a:lnTo>
                  <a:lnTo>
                    <a:pt x="1768" y="1255"/>
                  </a:lnTo>
                  <a:lnTo>
                    <a:pt x="1908" y="1284"/>
                  </a:lnTo>
                  <a:lnTo>
                    <a:pt x="1937" y="1178"/>
                  </a:lnTo>
                  <a:lnTo>
                    <a:pt x="1801" y="1133"/>
                  </a:lnTo>
                  <a:lnTo>
                    <a:pt x="1808" y="1088"/>
                  </a:lnTo>
                  <a:lnTo>
                    <a:pt x="1812" y="1041"/>
                  </a:lnTo>
                  <a:lnTo>
                    <a:pt x="1956" y="1034"/>
                  </a:lnTo>
                </a:path>
              </a:pathLst>
            </a:custGeom>
            <a:gradFill rotWithShape="1">
              <a:gsLst>
                <a:gs pos="0">
                  <a:srgbClr val="00CC99">
                    <a:gamma/>
                    <a:shade val="45490"/>
                    <a:invGamma/>
                  </a:srgbClr>
                </a:gs>
                <a:gs pos="100000">
                  <a:srgbClr val="00CC99"/>
                </a:gs>
              </a:gsLst>
              <a:lin ang="2700000" scaled="1"/>
            </a:gradFill>
            <a:ln w="9525">
              <a:prstDash val="solid"/>
              <a:round/>
              <a:headEnd/>
              <a:tailEnd/>
            </a:ln>
            <a:effectLst/>
            <a:scene3d>
              <a:camera prst="legacyPerspectiveFront">
                <a:rot lat="20099999" lon="1500000" rev="0"/>
              </a:camera>
              <a:lightRig rig="legacyFlat4" dir="b"/>
            </a:scene3d>
            <a:sp3d extrusionH="608000" prstMaterial="legacyMatte">
              <a:bevelT w="13500" h="13500" prst="angle"/>
              <a:bevelB w="13500" h="13500" prst="angle"/>
              <a:extrusionClr>
                <a:srgbClr val="00CC99"/>
              </a:extrusionClr>
            </a:sp3d>
          </p:spPr>
          <p:txBody>
            <a:bodyPr>
              <a:flatTx/>
            </a:bodyPr>
            <a:lstStyle/>
            <a:p>
              <a:endParaRPr lang="en-US"/>
            </a:p>
          </p:txBody>
        </p:sp>
        <p:sp>
          <p:nvSpPr>
            <p:cNvPr id="50" name="Oval 11"/>
            <p:cNvSpPr>
              <a:spLocks noChangeArrowheads="1"/>
            </p:cNvSpPr>
            <p:nvPr/>
          </p:nvSpPr>
          <p:spPr bwMode="gray">
            <a:xfrm rot="2506802">
              <a:off x="2663" y="1839"/>
              <a:ext cx="1008" cy="1248"/>
            </a:xfrm>
            <a:prstGeom prst="ellipse">
              <a:avLst/>
            </a:prstGeom>
            <a:gradFill rotWithShape="1">
              <a:gsLst>
                <a:gs pos="0">
                  <a:srgbClr val="B2B2B2">
                    <a:gamma/>
                    <a:shade val="46275"/>
                    <a:invGamma/>
                  </a:srgbClr>
                </a:gs>
                <a:gs pos="50000">
                  <a:srgbClr val="B2B2B2"/>
                </a:gs>
                <a:gs pos="100000">
                  <a:srgbClr val="B2B2B2">
                    <a:gamma/>
                    <a:shade val="46275"/>
                    <a:invGamma/>
                  </a:srgbClr>
                </a:gs>
              </a:gsLst>
              <a:lin ang="5400000" scaled="1"/>
            </a:gradFill>
            <a:ln w="9525" algn="ctr">
              <a:noFill/>
              <a:round/>
              <a:headEnd/>
              <a:tailEnd/>
            </a:ln>
            <a:effectLst/>
          </p:spPr>
          <p:txBody>
            <a:bodyPr wrap="none" anchor="ctr"/>
            <a:lstStyle/>
            <a:p>
              <a:endParaRPr lang="en-US"/>
            </a:p>
          </p:txBody>
        </p:sp>
        <p:sp>
          <p:nvSpPr>
            <p:cNvPr id="51" name="Oval 12"/>
            <p:cNvSpPr>
              <a:spLocks noChangeArrowheads="1"/>
            </p:cNvSpPr>
            <p:nvPr/>
          </p:nvSpPr>
          <p:spPr bwMode="gray">
            <a:xfrm rot="2506802">
              <a:off x="2837" y="1961"/>
              <a:ext cx="797" cy="1156"/>
            </a:xfrm>
            <a:prstGeom prst="ellipse">
              <a:avLst/>
            </a:prstGeom>
            <a:solidFill>
              <a:srgbClr val="FFFFFF"/>
            </a:solidFill>
            <a:ln w="9525" algn="ctr">
              <a:noFill/>
              <a:round/>
              <a:headEnd/>
              <a:tailEnd/>
            </a:ln>
            <a:effectLst/>
          </p:spPr>
          <p:txBody>
            <a:bodyPr wrap="none" anchor="ctr"/>
            <a:lstStyle/>
            <a:p>
              <a:endParaRPr lang="en-US"/>
            </a:p>
          </p:txBody>
        </p:sp>
      </p:grpSp>
      <p:grpSp>
        <p:nvGrpSpPr>
          <p:cNvPr id="52" name="Group 4"/>
          <p:cNvGrpSpPr>
            <a:grpSpLocks/>
          </p:cNvGrpSpPr>
          <p:nvPr/>
        </p:nvGrpSpPr>
        <p:grpSpPr bwMode="auto">
          <a:xfrm>
            <a:off x="304800" y="4097830"/>
            <a:ext cx="1878752" cy="1879712"/>
            <a:chOff x="2172" y="1440"/>
            <a:chExt cx="1956" cy="1957"/>
          </a:xfrm>
        </p:grpSpPr>
        <p:sp>
          <p:nvSpPr>
            <p:cNvPr id="53" name="Freeform 5"/>
            <p:cNvSpPr>
              <a:spLocks/>
            </p:cNvSpPr>
            <p:nvPr/>
          </p:nvSpPr>
          <p:spPr bwMode="gray">
            <a:xfrm>
              <a:off x="2172" y="1440"/>
              <a:ext cx="1956" cy="1957"/>
            </a:xfrm>
            <a:custGeom>
              <a:avLst/>
              <a:gdLst/>
              <a:ahLst/>
              <a:cxnLst>
                <a:cxn ang="0">
                  <a:pos x="1956" y="923"/>
                </a:cxn>
                <a:cxn ang="0">
                  <a:pos x="1808" y="869"/>
                </a:cxn>
                <a:cxn ang="0">
                  <a:pos x="1937" y="778"/>
                </a:cxn>
                <a:cxn ang="0">
                  <a:pos x="1767" y="700"/>
                </a:cxn>
                <a:cxn ang="0">
                  <a:pos x="1732" y="616"/>
                </a:cxn>
                <a:cxn ang="0">
                  <a:pos x="1798" y="441"/>
                </a:cxn>
                <a:cxn ang="0">
                  <a:pos x="1642" y="469"/>
                </a:cxn>
                <a:cxn ang="0">
                  <a:pos x="1709" y="325"/>
                </a:cxn>
                <a:cxn ang="0">
                  <a:pos x="1522" y="344"/>
                </a:cxn>
                <a:cxn ang="0">
                  <a:pos x="1450" y="287"/>
                </a:cxn>
                <a:cxn ang="0">
                  <a:pos x="1419" y="103"/>
                </a:cxn>
                <a:cxn ang="0">
                  <a:pos x="1298" y="205"/>
                </a:cxn>
                <a:cxn ang="0">
                  <a:pos x="1285" y="47"/>
                </a:cxn>
                <a:cxn ang="0">
                  <a:pos x="1132" y="156"/>
                </a:cxn>
                <a:cxn ang="0">
                  <a:pos x="1041" y="144"/>
                </a:cxn>
                <a:cxn ang="0">
                  <a:pos x="923" y="0"/>
                </a:cxn>
                <a:cxn ang="0">
                  <a:pos x="869" y="148"/>
                </a:cxn>
                <a:cxn ang="0">
                  <a:pos x="779" y="19"/>
                </a:cxn>
                <a:cxn ang="0">
                  <a:pos x="700" y="189"/>
                </a:cxn>
                <a:cxn ang="0">
                  <a:pos x="616" y="224"/>
                </a:cxn>
                <a:cxn ang="0">
                  <a:pos x="441" y="159"/>
                </a:cxn>
                <a:cxn ang="0">
                  <a:pos x="469" y="314"/>
                </a:cxn>
                <a:cxn ang="0">
                  <a:pos x="326" y="246"/>
                </a:cxn>
                <a:cxn ang="0">
                  <a:pos x="343" y="434"/>
                </a:cxn>
                <a:cxn ang="0">
                  <a:pos x="288" y="507"/>
                </a:cxn>
                <a:cxn ang="0">
                  <a:pos x="103" y="536"/>
                </a:cxn>
                <a:cxn ang="0">
                  <a:pos x="205" y="658"/>
                </a:cxn>
                <a:cxn ang="0">
                  <a:pos x="48" y="671"/>
                </a:cxn>
                <a:cxn ang="0">
                  <a:pos x="156" y="824"/>
                </a:cxn>
                <a:cxn ang="0">
                  <a:pos x="144" y="914"/>
                </a:cxn>
                <a:cxn ang="0">
                  <a:pos x="0" y="1034"/>
                </a:cxn>
                <a:cxn ang="0">
                  <a:pos x="148" y="1088"/>
                </a:cxn>
                <a:cxn ang="0">
                  <a:pos x="19" y="1178"/>
                </a:cxn>
                <a:cxn ang="0">
                  <a:pos x="189" y="1255"/>
                </a:cxn>
                <a:cxn ang="0">
                  <a:pos x="224" y="1341"/>
                </a:cxn>
                <a:cxn ang="0">
                  <a:pos x="159" y="1514"/>
                </a:cxn>
                <a:cxn ang="0">
                  <a:pos x="314" y="1488"/>
                </a:cxn>
                <a:cxn ang="0">
                  <a:pos x="247" y="1631"/>
                </a:cxn>
                <a:cxn ang="0">
                  <a:pos x="434" y="1613"/>
                </a:cxn>
                <a:cxn ang="0">
                  <a:pos x="506" y="1670"/>
                </a:cxn>
                <a:cxn ang="0">
                  <a:pos x="537" y="1854"/>
                </a:cxn>
                <a:cxn ang="0">
                  <a:pos x="658" y="1752"/>
                </a:cxn>
                <a:cxn ang="0">
                  <a:pos x="671" y="1909"/>
                </a:cxn>
                <a:cxn ang="0">
                  <a:pos x="824" y="1801"/>
                </a:cxn>
                <a:cxn ang="0">
                  <a:pos x="914" y="1813"/>
                </a:cxn>
                <a:cxn ang="0">
                  <a:pos x="1033" y="1957"/>
                </a:cxn>
                <a:cxn ang="0">
                  <a:pos x="1087" y="1809"/>
                </a:cxn>
                <a:cxn ang="0">
                  <a:pos x="1178" y="1937"/>
                </a:cxn>
                <a:cxn ang="0">
                  <a:pos x="1255" y="1769"/>
                </a:cxn>
                <a:cxn ang="0">
                  <a:pos x="1341" y="1733"/>
                </a:cxn>
                <a:cxn ang="0">
                  <a:pos x="1515" y="1798"/>
                </a:cxn>
                <a:cxn ang="0">
                  <a:pos x="1488" y="1643"/>
                </a:cxn>
                <a:cxn ang="0">
                  <a:pos x="1630" y="1710"/>
                </a:cxn>
                <a:cxn ang="0">
                  <a:pos x="1613" y="1523"/>
                </a:cxn>
                <a:cxn ang="0">
                  <a:pos x="1670" y="1450"/>
                </a:cxn>
                <a:cxn ang="0">
                  <a:pos x="1853" y="1420"/>
                </a:cxn>
                <a:cxn ang="0">
                  <a:pos x="1751" y="1299"/>
                </a:cxn>
                <a:cxn ang="0">
                  <a:pos x="1908" y="1284"/>
                </a:cxn>
                <a:cxn ang="0">
                  <a:pos x="1801" y="1133"/>
                </a:cxn>
                <a:cxn ang="0">
                  <a:pos x="1812" y="1041"/>
                </a:cxn>
              </a:cxnLst>
              <a:rect l="0" t="0" r="r" b="b"/>
              <a:pathLst>
                <a:path w="1956" h="1957">
                  <a:moveTo>
                    <a:pt x="1956" y="1034"/>
                  </a:moveTo>
                  <a:lnTo>
                    <a:pt x="1956" y="923"/>
                  </a:lnTo>
                  <a:lnTo>
                    <a:pt x="1812" y="914"/>
                  </a:lnTo>
                  <a:lnTo>
                    <a:pt x="1808" y="869"/>
                  </a:lnTo>
                  <a:lnTo>
                    <a:pt x="1801" y="824"/>
                  </a:lnTo>
                  <a:lnTo>
                    <a:pt x="1937" y="778"/>
                  </a:lnTo>
                  <a:lnTo>
                    <a:pt x="1908" y="671"/>
                  </a:lnTo>
                  <a:lnTo>
                    <a:pt x="1767" y="700"/>
                  </a:lnTo>
                  <a:lnTo>
                    <a:pt x="1751" y="658"/>
                  </a:lnTo>
                  <a:lnTo>
                    <a:pt x="1732" y="616"/>
                  </a:lnTo>
                  <a:lnTo>
                    <a:pt x="1853" y="536"/>
                  </a:lnTo>
                  <a:lnTo>
                    <a:pt x="1798" y="441"/>
                  </a:lnTo>
                  <a:lnTo>
                    <a:pt x="1670" y="507"/>
                  </a:lnTo>
                  <a:lnTo>
                    <a:pt x="1642" y="469"/>
                  </a:lnTo>
                  <a:lnTo>
                    <a:pt x="1613" y="434"/>
                  </a:lnTo>
                  <a:lnTo>
                    <a:pt x="1709" y="325"/>
                  </a:lnTo>
                  <a:lnTo>
                    <a:pt x="1630" y="246"/>
                  </a:lnTo>
                  <a:lnTo>
                    <a:pt x="1522" y="344"/>
                  </a:lnTo>
                  <a:lnTo>
                    <a:pt x="1488" y="314"/>
                  </a:lnTo>
                  <a:lnTo>
                    <a:pt x="1450" y="287"/>
                  </a:lnTo>
                  <a:lnTo>
                    <a:pt x="1515" y="159"/>
                  </a:lnTo>
                  <a:lnTo>
                    <a:pt x="1419" y="103"/>
                  </a:lnTo>
                  <a:lnTo>
                    <a:pt x="1341" y="224"/>
                  </a:lnTo>
                  <a:lnTo>
                    <a:pt x="1298" y="205"/>
                  </a:lnTo>
                  <a:lnTo>
                    <a:pt x="1256" y="189"/>
                  </a:lnTo>
                  <a:lnTo>
                    <a:pt x="1285" y="47"/>
                  </a:lnTo>
                  <a:lnTo>
                    <a:pt x="1178" y="19"/>
                  </a:lnTo>
                  <a:lnTo>
                    <a:pt x="1132" y="156"/>
                  </a:lnTo>
                  <a:lnTo>
                    <a:pt x="1087" y="148"/>
                  </a:lnTo>
                  <a:lnTo>
                    <a:pt x="1041" y="144"/>
                  </a:lnTo>
                  <a:lnTo>
                    <a:pt x="1033" y="0"/>
                  </a:lnTo>
                  <a:lnTo>
                    <a:pt x="923" y="0"/>
                  </a:lnTo>
                  <a:lnTo>
                    <a:pt x="914" y="144"/>
                  </a:lnTo>
                  <a:lnTo>
                    <a:pt x="869" y="148"/>
                  </a:lnTo>
                  <a:lnTo>
                    <a:pt x="824" y="156"/>
                  </a:lnTo>
                  <a:lnTo>
                    <a:pt x="779" y="19"/>
                  </a:lnTo>
                  <a:lnTo>
                    <a:pt x="671" y="47"/>
                  </a:lnTo>
                  <a:lnTo>
                    <a:pt x="700" y="189"/>
                  </a:lnTo>
                  <a:lnTo>
                    <a:pt x="658" y="205"/>
                  </a:lnTo>
                  <a:lnTo>
                    <a:pt x="616" y="224"/>
                  </a:lnTo>
                  <a:lnTo>
                    <a:pt x="537" y="103"/>
                  </a:lnTo>
                  <a:lnTo>
                    <a:pt x="441" y="159"/>
                  </a:lnTo>
                  <a:lnTo>
                    <a:pt x="506" y="287"/>
                  </a:lnTo>
                  <a:lnTo>
                    <a:pt x="469" y="314"/>
                  </a:lnTo>
                  <a:lnTo>
                    <a:pt x="434" y="344"/>
                  </a:lnTo>
                  <a:lnTo>
                    <a:pt x="326" y="246"/>
                  </a:lnTo>
                  <a:lnTo>
                    <a:pt x="247" y="325"/>
                  </a:lnTo>
                  <a:lnTo>
                    <a:pt x="343" y="434"/>
                  </a:lnTo>
                  <a:lnTo>
                    <a:pt x="314" y="469"/>
                  </a:lnTo>
                  <a:lnTo>
                    <a:pt x="288" y="507"/>
                  </a:lnTo>
                  <a:lnTo>
                    <a:pt x="159" y="441"/>
                  </a:lnTo>
                  <a:lnTo>
                    <a:pt x="103" y="536"/>
                  </a:lnTo>
                  <a:lnTo>
                    <a:pt x="224" y="616"/>
                  </a:lnTo>
                  <a:lnTo>
                    <a:pt x="205" y="658"/>
                  </a:lnTo>
                  <a:lnTo>
                    <a:pt x="189" y="700"/>
                  </a:lnTo>
                  <a:lnTo>
                    <a:pt x="48" y="671"/>
                  </a:lnTo>
                  <a:lnTo>
                    <a:pt x="19" y="778"/>
                  </a:lnTo>
                  <a:lnTo>
                    <a:pt x="156" y="824"/>
                  </a:lnTo>
                  <a:lnTo>
                    <a:pt x="148" y="869"/>
                  </a:lnTo>
                  <a:lnTo>
                    <a:pt x="144" y="914"/>
                  </a:lnTo>
                  <a:lnTo>
                    <a:pt x="0" y="923"/>
                  </a:lnTo>
                  <a:lnTo>
                    <a:pt x="0" y="1034"/>
                  </a:lnTo>
                  <a:lnTo>
                    <a:pt x="144" y="1041"/>
                  </a:lnTo>
                  <a:lnTo>
                    <a:pt x="148" y="1088"/>
                  </a:lnTo>
                  <a:lnTo>
                    <a:pt x="156" y="1133"/>
                  </a:lnTo>
                  <a:lnTo>
                    <a:pt x="19" y="1178"/>
                  </a:lnTo>
                  <a:lnTo>
                    <a:pt x="48" y="1284"/>
                  </a:lnTo>
                  <a:lnTo>
                    <a:pt x="189" y="1255"/>
                  </a:lnTo>
                  <a:lnTo>
                    <a:pt x="205" y="1299"/>
                  </a:lnTo>
                  <a:lnTo>
                    <a:pt x="224" y="1341"/>
                  </a:lnTo>
                  <a:lnTo>
                    <a:pt x="103" y="1420"/>
                  </a:lnTo>
                  <a:lnTo>
                    <a:pt x="159" y="1514"/>
                  </a:lnTo>
                  <a:lnTo>
                    <a:pt x="287" y="1450"/>
                  </a:lnTo>
                  <a:lnTo>
                    <a:pt x="314" y="1488"/>
                  </a:lnTo>
                  <a:lnTo>
                    <a:pt x="343" y="1523"/>
                  </a:lnTo>
                  <a:lnTo>
                    <a:pt x="247" y="1631"/>
                  </a:lnTo>
                  <a:lnTo>
                    <a:pt x="326" y="1710"/>
                  </a:lnTo>
                  <a:lnTo>
                    <a:pt x="434" y="1613"/>
                  </a:lnTo>
                  <a:lnTo>
                    <a:pt x="469" y="1643"/>
                  </a:lnTo>
                  <a:lnTo>
                    <a:pt x="506" y="1670"/>
                  </a:lnTo>
                  <a:lnTo>
                    <a:pt x="441" y="1798"/>
                  </a:lnTo>
                  <a:lnTo>
                    <a:pt x="537" y="1854"/>
                  </a:lnTo>
                  <a:lnTo>
                    <a:pt x="616" y="1733"/>
                  </a:lnTo>
                  <a:lnTo>
                    <a:pt x="658" y="1752"/>
                  </a:lnTo>
                  <a:lnTo>
                    <a:pt x="702" y="1768"/>
                  </a:lnTo>
                  <a:lnTo>
                    <a:pt x="671" y="1909"/>
                  </a:lnTo>
                  <a:lnTo>
                    <a:pt x="779" y="1937"/>
                  </a:lnTo>
                  <a:lnTo>
                    <a:pt x="824" y="1801"/>
                  </a:lnTo>
                  <a:lnTo>
                    <a:pt x="869" y="1809"/>
                  </a:lnTo>
                  <a:lnTo>
                    <a:pt x="914" y="1813"/>
                  </a:lnTo>
                  <a:lnTo>
                    <a:pt x="923" y="1957"/>
                  </a:lnTo>
                  <a:lnTo>
                    <a:pt x="1033" y="1957"/>
                  </a:lnTo>
                  <a:lnTo>
                    <a:pt x="1041" y="1813"/>
                  </a:lnTo>
                  <a:lnTo>
                    <a:pt x="1087" y="1809"/>
                  </a:lnTo>
                  <a:lnTo>
                    <a:pt x="1132" y="1801"/>
                  </a:lnTo>
                  <a:lnTo>
                    <a:pt x="1178" y="1937"/>
                  </a:lnTo>
                  <a:lnTo>
                    <a:pt x="1285" y="1909"/>
                  </a:lnTo>
                  <a:lnTo>
                    <a:pt x="1255" y="1769"/>
                  </a:lnTo>
                  <a:lnTo>
                    <a:pt x="1298" y="1752"/>
                  </a:lnTo>
                  <a:lnTo>
                    <a:pt x="1341" y="1733"/>
                  </a:lnTo>
                  <a:lnTo>
                    <a:pt x="1419" y="1854"/>
                  </a:lnTo>
                  <a:lnTo>
                    <a:pt x="1515" y="1798"/>
                  </a:lnTo>
                  <a:lnTo>
                    <a:pt x="1450" y="1670"/>
                  </a:lnTo>
                  <a:lnTo>
                    <a:pt x="1488" y="1643"/>
                  </a:lnTo>
                  <a:lnTo>
                    <a:pt x="1524" y="1613"/>
                  </a:lnTo>
                  <a:lnTo>
                    <a:pt x="1630" y="1710"/>
                  </a:lnTo>
                  <a:lnTo>
                    <a:pt x="1709" y="1631"/>
                  </a:lnTo>
                  <a:lnTo>
                    <a:pt x="1613" y="1523"/>
                  </a:lnTo>
                  <a:lnTo>
                    <a:pt x="1642" y="1488"/>
                  </a:lnTo>
                  <a:lnTo>
                    <a:pt x="1670" y="1450"/>
                  </a:lnTo>
                  <a:lnTo>
                    <a:pt x="1798" y="1514"/>
                  </a:lnTo>
                  <a:lnTo>
                    <a:pt x="1853" y="1420"/>
                  </a:lnTo>
                  <a:lnTo>
                    <a:pt x="1732" y="1341"/>
                  </a:lnTo>
                  <a:lnTo>
                    <a:pt x="1751" y="1299"/>
                  </a:lnTo>
                  <a:lnTo>
                    <a:pt x="1768" y="1255"/>
                  </a:lnTo>
                  <a:lnTo>
                    <a:pt x="1908" y="1284"/>
                  </a:lnTo>
                  <a:lnTo>
                    <a:pt x="1937" y="1178"/>
                  </a:lnTo>
                  <a:lnTo>
                    <a:pt x="1801" y="1133"/>
                  </a:lnTo>
                  <a:lnTo>
                    <a:pt x="1808" y="1088"/>
                  </a:lnTo>
                  <a:lnTo>
                    <a:pt x="1812" y="1041"/>
                  </a:lnTo>
                  <a:lnTo>
                    <a:pt x="1956" y="1034"/>
                  </a:lnTo>
                </a:path>
              </a:pathLst>
            </a:custGeom>
            <a:gradFill rotWithShape="1">
              <a:gsLst>
                <a:gs pos="0">
                  <a:srgbClr val="B29B5C">
                    <a:gamma/>
                    <a:shade val="57647"/>
                    <a:invGamma/>
                  </a:srgbClr>
                </a:gs>
                <a:gs pos="100000">
                  <a:srgbClr val="B29B5C"/>
                </a:gs>
              </a:gsLst>
              <a:lin ang="2700000" scaled="1"/>
            </a:gradFill>
            <a:ln w="9525">
              <a:prstDash val="solid"/>
              <a:round/>
              <a:headEnd/>
              <a:tailEnd/>
            </a:ln>
            <a:effectLst/>
            <a:scene3d>
              <a:camera prst="legacyPerspectiveFront">
                <a:rot lat="20099999" lon="1500000" rev="0"/>
              </a:camera>
              <a:lightRig rig="legacyFlat4" dir="b"/>
            </a:scene3d>
            <a:sp3d extrusionH="608000" prstMaterial="legacyMatte">
              <a:bevelT w="13500" h="13500" prst="angle"/>
              <a:bevelB w="13500" h="13500" prst="angle"/>
              <a:extrusionClr>
                <a:srgbClr val="B29B5C"/>
              </a:extrusionClr>
            </a:sp3d>
          </p:spPr>
          <p:txBody>
            <a:bodyPr>
              <a:flatTx/>
            </a:bodyPr>
            <a:lstStyle/>
            <a:p>
              <a:endParaRPr lang="en-US"/>
            </a:p>
          </p:txBody>
        </p:sp>
        <p:sp>
          <p:nvSpPr>
            <p:cNvPr id="54" name="Oval 6"/>
            <p:cNvSpPr>
              <a:spLocks noChangeArrowheads="1"/>
            </p:cNvSpPr>
            <p:nvPr/>
          </p:nvSpPr>
          <p:spPr bwMode="gray">
            <a:xfrm rot="2506802">
              <a:off x="2663" y="1839"/>
              <a:ext cx="1008" cy="1248"/>
            </a:xfrm>
            <a:prstGeom prst="ellipse">
              <a:avLst/>
            </a:prstGeom>
            <a:gradFill rotWithShape="1">
              <a:gsLst>
                <a:gs pos="0">
                  <a:srgbClr val="B2B2B2">
                    <a:gamma/>
                    <a:shade val="46275"/>
                    <a:invGamma/>
                  </a:srgbClr>
                </a:gs>
                <a:gs pos="50000">
                  <a:srgbClr val="B2B2B2"/>
                </a:gs>
                <a:gs pos="100000">
                  <a:srgbClr val="B2B2B2">
                    <a:gamma/>
                    <a:shade val="46275"/>
                    <a:invGamma/>
                  </a:srgbClr>
                </a:gs>
              </a:gsLst>
              <a:lin ang="5400000" scaled="1"/>
            </a:gradFill>
            <a:ln w="9525" algn="ctr">
              <a:noFill/>
              <a:round/>
              <a:headEnd/>
              <a:tailEnd/>
            </a:ln>
            <a:effectLst/>
          </p:spPr>
          <p:txBody>
            <a:bodyPr wrap="none" anchor="ctr"/>
            <a:lstStyle/>
            <a:p>
              <a:endParaRPr lang="en-US"/>
            </a:p>
          </p:txBody>
        </p:sp>
        <p:sp>
          <p:nvSpPr>
            <p:cNvPr id="55" name="Oval 7"/>
            <p:cNvSpPr>
              <a:spLocks noChangeArrowheads="1"/>
            </p:cNvSpPr>
            <p:nvPr/>
          </p:nvSpPr>
          <p:spPr bwMode="gray">
            <a:xfrm rot="2506802">
              <a:off x="2837" y="1961"/>
              <a:ext cx="797" cy="1156"/>
            </a:xfrm>
            <a:prstGeom prst="ellipse">
              <a:avLst/>
            </a:prstGeom>
            <a:solidFill>
              <a:srgbClr val="FFFFFF"/>
            </a:solidFill>
            <a:ln w="9525" algn="ctr">
              <a:noFill/>
              <a:round/>
              <a:headEnd/>
              <a:tailEnd/>
            </a:ln>
            <a:effectLst/>
          </p:spPr>
          <p:txBody>
            <a:bodyPr wrap="none" anchor="ctr"/>
            <a:lstStyle/>
            <a:p>
              <a:endParaRPr lang="en-US"/>
            </a:p>
          </p:txBody>
        </p:sp>
      </p:grpSp>
      <p:sp>
        <p:nvSpPr>
          <p:cNvPr id="58" name="Rectangle 57"/>
          <p:cNvSpPr/>
          <p:nvPr/>
        </p:nvSpPr>
        <p:spPr>
          <a:xfrm>
            <a:off x="3048000" y="3352800"/>
            <a:ext cx="4235455" cy="523220"/>
          </a:xfrm>
          <a:prstGeom prst="rect">
            <a:avLst/>
          </a:prstGeom>
        </p:spPr>
        <p:txBody>
          <a:bodyPr wrap="none">
            <a:spAutoFit/>
          </a:bodyPr>
          <a:lstStyle/>
          <a:p>
            <a:pPr lvl="0"/>
            <a:r>
              <a:rPr lang="en-US" sz="2800" b="1" i="1" dirty="0" smtClean="0">
                <a:solidFill>
                  <a:srgbClr val="002060"/>
                </a:solidFill>
                <a:latin typeface="Times New Roman" pitchFamily="18" charset="0"/>
                <a:cs typeface="Times New Roman" pitchFamily="18" charset="0"/>
              </a:rPr>
              <a:t>2.1. </a:t>
            </a:r>
            <a:r>
              <a:rPr lang="en-US" sz="2800" b="1" i="1" dirty="0" err="1" smtClean="0">
                <a:solidFill>
                  <a:srgbClr val="002060"/>
                </a:solidFill>
                <a:latin typeface="Times New Roman" pitchFamily="18" charset="0"/>
                <a:cs typeface="Times New Roman" pitchFamily="18" charset="0"/>
              </a:rPr>
              <a:t>Những</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kỹ</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năng</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cơ</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bản</a:t>
            </a:r>
            <a:endParaRPr lang="en-US" sz="2800" b="1" i="1" dirty="0">
              <a:solidFill>
                <a:srgbClr val="002060"/>
              </a:solidFill>
              <a:latin typeface="Times New Roman" pitchFamily="18" charset="0"/>
              <a:cs typeface="Times New Roman" pitchFamily="18" charset="0"/>
            </a:endParaRPr>
          </a:p>
        </p:txBody>
      </p:sp>
      <p:sp>
        <p:nvSpPr>
          <p:cNvPr id="59" name="Rectangle 58"/>
          <p:cNvSpPr/>
          <p:nvPr/>
        </p:nvSpPr>
        <p:spPr>
          <a:xfrm>
            <a:off x="2413411" y="5029200"/>
            <a:ext cx="4520789" cy="523220"/>
          </a:xfrm>
          <a:prstGeom prst="rect">
            <a:avLst/>
          </a:prstGeom>
        </p:spPr>
        <p:txBody>
          <a:bodyPr wrap="none">
            <a:spAutoFit/>
          </a:bodyPr>
          <a:lstStyle/>
          <a:p>
            <a:pPr lvl="0"/>
            <a:r>
              <a:rPr lang="en-US" sz="2800" b="1" i="1" dirty="0" smtClean="0">
                <a:solidFill>
                  <a:srgbClr val="002060"/>
                </a:solidFill>
                <a:latin typeface="Times New Roman" pitchFamily="18" charset="0"/>
                <a:cs typeface="Times New Roman" pitchFamily="18" charset="0"/>
              </a:rPr>
              <a:t>2.2. </a:t>
            </a:r>
            <a:r>
              <a:rPr lang="en-US" sz="2800" b="1" i="1" dirty="0" err="1" smtClean="0">
                <a:solidFill>
                  <a:srgbClr val="002060"/>
                </a:solidFill>
                <a:latin typeface="Times New Roman" pitchFamily="18" charset="0"/>
                <a:cs typeface="Times New Roman" pitchFamily="18" charset="0"/>
              </a:rPr>
              <a:t>Những</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kỹ</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năng</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cần</a:t>
            </a:r>
            <a:r>
              <a:rPr lang="en-US" sz="2800" b="1" i="1" dirty="0" smtClean="0">
                <a:solidFill>
                  <a:srgbClr val="002060"/>
                </a:solidFill>
                <a:latin typeface="Times New Roman" pitchFamily="18" charset="0"/>
                <a:cs typeface="Times New Roman" pitchFamily="18" charset="0"/>
              </a:rPr>
              <a:t> </a:t>
            </a:r>
            <a:r>
              <a:rPr lang="en-US" sz="2800" b="1" i="1" dirty="0" err="1" smtClean="0">
                <a:solidFill>
                  <a:srgbClr val="002060"/>
                </a:solidFill>
                <a:latin typeface="Times New Roman" pitchFamily="18" charset="0"/>
                <a:cs typeface="Times New Roman" pitchFamily="18" charset="0"/>
              </a:rPr>
              <a:t>thiết</a:t>
            </a:r>
            <a:endParaRPr lang="en-US" sz="2800" b="1" i="1" dirty="0">
              <a:solidFill>
                <a:srgbClr val="002060"/>
              </a:solidFill>
              <a:latin typeface="Times New Roman" pitchFamily="18" charset="0"/>
              <a:cs typeface="Times New Roman" pitchFamily="18" charset="0"/>
            </a:endParaRPr>
          </a:p>
        </p:txBody>
      </p:sp>
      <p:sp>
        <p:nvSpPr>
          <p:cNvPr id="61"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62" name="Rectangle 61"/>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wipe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152400" y="634425"/>
            <a:ext cx="88312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2.1. </a:t>
            </a:r>
            <a:r>
              <a:rPr lang="vi-VN" sz="3200" b="1" dirty="0" smtClean="0">
                <a:solidFill>
                  <a:schemeClr val="bg1"/>
                </a:solidFill>
                <a:latin typeface="Times New Roman" pitchFamily="18" charset="0"/>
                <a:cs typeface="Times New Roman" pitchFamily="18" charset="0"/>
              </a:rPr>
              <a:t>Những kỹ năng cơ bản cho hoạt động NCKH</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7</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graphicFrame>
        <p:nvGraphicFramePr>
          <p:cNvPr id="17" name="Diagram 16"/>
          <p:cNvGraphicFramePr/>
          <p:nvPr/>
        </p:nvGraphicFramePr>
        <p:xfrm>
          <a:off x="304800" y="1219200"/>
          <a:ext cx="7772400" cy="518160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19"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21" name="Rectangle 20"/>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wipe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4397" y="634425"/>
            <a:ext cx="91360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2.2. </a:t>
            </a:r>
            <a:r>
              <a:rPr lang="vi-VN" sz="3200" b="1" dirty="0" smtClean="0">
                <a:solidFill>
                  <a:schemeClr val="bg1"/>
                </a:solidFill>
                <a:latin typeface="Times New Roman" pitchFamily="18" charset="0"/>
                <a:cs typeface="Times New Roman" pitchFamily="18" charset="0"/>
              </a:rPr>
              <a:t>Những kỹ năng cần thiết cho hoạt động NCKH</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8</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14" name="TextBox 13"/>
          <p:cNvSpPr txBox="1"/>
          <p:nvPr/>
        </p:nvSpPr>
        <p:spPr>
          <a:xfrm>
            <a:off x="1981200" y="1744682"/>
            <a:ext cx="6248400" cy="3970318"/>
          </a:xfrm>
          <a:prstGeom prst="rect">
            <a:avLst/>
          </a:prstGeom>
          <a:noFill/>
        </p:spPr>
        <p:txBody>
          <a:bodyPr wrap="square" rtlCol="0">
            <a:spAutoFit/>
          </a:bodyPr>
          <a:lstStyle/>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Xác định vấn đề nghiên cứu</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Viết đề cương nghiên cứu</a:t>
            </a:r>
            <a:r>
              <a:rPr lang="en-US" sz="2800" dirty="0" smtClean="0">
                <a:latin typeface="Times New Roman" pitchFamily="18" charset="0"/>
                <a:cs typeface="Times New Roman" pitchFamily="18" charset="0"/>
              </a:rPr>
              <a:t>.</a:t>
            </a: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Kế</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hoạch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nghiên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cứu</a:t>
            </a:r>
            <a:r>
              <a:rPr lang="en-US" sz="2800" dirty="0" smtClean="0">
                <a:latin typeface="Times New Roman" pitchFamily="18" charset="0"/>
                <a:cs typeface="Times New Roman" pitchFamily="18" charset="0"/>
              </a:rPr>
              <a:t>.</a:t>
            </a: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Viết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tổng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quan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tài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liệu</a:t>
            </a:r>
            <a:r>
              <a:rPr lang="en-US" sz="2800" dirty="0" smtClean="0">
                <a:latin typeface="Times New Roman" pitchFamily="18" charset="0"/>
                <a:cs typeface="Times New Roman" pitchFamily="18" charset="0"/>
              </a:rPr>
              <a:t>.</a:t>
            </a:r>
          </a:p>
          <a:p>
            <a:pPr algn="just">
              <a:buFont typeface="Wingdings" pitchFamily="2" charset="2"/>
              <a:buChar char="v"/>
            </a:pPr>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Xác định phương pháp nghiên cứu</a:t>
            </a:r>
            <a:r>
              <a:rPr lang="en-US" sz="2800" dirty="0" smtClean="0">
                <a:latin typeface="Times New Roman" pitchFamily="18" charset="0"/>
                <a:cs typeface="Times New Roman" pitchFamily="18" charset="0"/>
              </a:rPr>
              <a:t>.</a:t>
            </a:r>
          </a:p>
        </p:txBody>
      </p:sp>
      <p:pic>
        <p:nvPicPr>
          <p:cNvPr id="21" name="Picture 6"/>
          <p:cNvPicPr>
            <a:picLocks noChangeAspect="1" noChangeArrowheads="1"/>
          </p:cNvPicPr>
          <p:nvPr/>
        </p:nvPicPr>
        <p:blipFill>
          <a:blip r:embed="rId5" cstate="print"/>
          <a:stretch>
            <a:fillRect/>
          </a:stretch>
        </p:blipFill>
        <p:spPr bwMode="auto">
          <a:xfrm>
            <a:off x="228600" y="1371600"/>
            <a:ext cx="1225960" cy="122596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4098" name="Picture 2" descr="Kết quả hình ảnh cho research method"/>
          <p:cNvPicPr>
            <a:picLocks noChangeAspect="1" noChangeArrowheads="1"/>
          </p:cNvPicPr>
          <p:nvPr/>
        </p:nvPicPr>
        <p:blipFill>
          <a:blip r:embed="rId6"/>
          <a:srcRect/>
          <a:stretch>
            <a:fillRect/>
          </a:stretch>
        </p:blipFill>
        <p:spPr bwMode="auto">
          <a:xfrm>
            <a:off x="152400" y="4876800"/>
            <a:ext cx="1447800" cy="1228726"/>
          </a:xfrm>
          <a:prstGeom prst="rect">
            <a:avLst/>
          </a:prstGeom>
          <a:noFill/>
        </p:spPr>
      </p:pic>
      <p:pic>
        <p:nvPicPr>
          <p:cNvPr id="4100" name="Picture 4" descr="Hình ảnh có liên quan"/>
          <p:cNvPicPr>
            <a:picLocks noChangeAspect="1" noChangeArrowheads="1"/>
          </p:cNvPicPr>
          <p:nvPr/>
        </p:nvPicPr>
        <p:blipFill>
          <a:blip r:embed="rId7" cstate="print"/>
          <a:srcRect/>
          <a:stretch>
            <a:fillRect/>
          </a:stretch>
        </p:blipFill>
        <p:spPr bwMode="auto">
          <a:xfrm>
            <a:off x="152400" y="2743200"/>
            <a:ext cx="1377949" cy="113347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4102" name="Picture 6" descr="Kết quả hình ảnh cho phương pháp nghiên cứu khoa học"/>
          <p:cNvPicPr>
            <a:picLocks noChangeAspect="1" noChangeArrowheads="1"/>
          </p:cNvPicPr>
          <p:nvPr/>
        </p:nvPicPr>
        <p:blipFill>
          <a:blip r:embed="rId8" cstate="print"/>
          <a:srcRect/>
          <a:stretch>
            <a:fillRect/>
          </a:stretch>
        </p:blipFill>
        <p:spPr bwMode="auto">
          <a:xfrm>
            <a:off x="152400" y="3962400"/>
            <a:ext cx="1447800" cy="991836"/>
          </a:xfrm>
          <a:prstGeom prst="rect">
            <a:avLst/>
          </a:prstGeom>
          <a:noFill/>
        </p:spPr>
      </p:pic>
      <p:sp>
        <p:nvSpPr>
          <p:cNvPr id="22"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23" name="Rectangle 22"/>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wipe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4397" y="634425"/>
            <a:ext cx="91360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2.2. </a:t>
            </a:r>
            <a:r>
              <a:rPr lang="vi-VN" sz="3200" b="1" dirty="0" smtClean="0">
                <a:solidFill>
                  <a:schemeClr val="bg1"/>
                </a:solidFill>
                <a:latin typeface="Times New Roman" pitchFamily="18" charset="0"/>
                <a:cs typeface="Times New Roman" pitchFamily="18" charset="0"/>
              </a:rPr>
              <a:t>Những kỹ năng cần thiết cho hoạt động NCKH</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9</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14" name="TextBox 13"/>
          <p:cNvSpPr txBox="1"/>
          <p:nvPr/>
        </p:nvSpPr>
        <p:spPr>
          <a:xfrm>
            <a:off x="2286000" y="1973282"/>
            <a:ext cx="6324600" cy="3970318"/>
          </a:xfrm>
          <a:prstGeom prst="rect">
            <a:avLst/>
          </a:prstGeom>
          <a:noFill/>
        </p:spPr>
        <p:txBody>
          <a:bodyPr wrap="square" rtlCol="0">
            <a:spAutoFit/>
          </a:bodyPr>
          <a:lstStyle/>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Xử lý và phân tích số liệu nghiên cứu</a:t>
            </a:r>
            <a:r>
              <a:rPr lang="en-US" sz="2800" dirty="0" smtClean="0">
                <a:latin typeface="Times New Roman" pitchFamily="18" charset="0"/>
                <a:cs typeface="Times New Roman" pitchFamily="18" charset="0"/>
              </a:rPr>
              <a:t>.</a:t>
            </a:r>
            <a:r>
              <a:rPr lang="vi-VN" sz="2800" dirty="0" smtClean="0">
                <a:latin typeface="Times New Roman" pitchFamily="18" charset="0"/>
                <a:cs typeface="Times New Roman" pitchFamily="18" charset="0"/>
              </a:rPr>
              <a:t> </a:t>
            </a: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Thảo luận kết quả nghiên cứu</a:t>
            </a:r>
            <a:r>
              <a:rPr lang="en-US" sz="2800" dirty="0" smtClean="0">
                <a:latin typeface="Times New Roman" pitchFamily="18" charset="0"/>
                <a:cs typeface="Times New Roman" pitchFamily="18" charset="0"/>
              </a:rPr>
              <a:t>.</a:t>
            </a: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Kỹ năng viết bài báo khoa học và công bố quốc tế</a:t>
            </a:r>
            <a:r>
              <a:rPr lang="en-US" sz="2800" dirty="0" smtClean="0">
                <a:latin typeface="Times New Roman" pitchFamily="18" charset="0"/>
                <a:cs typeface="Times New Roman" pitchFamily="18" charset="0"/>
              </a:rPr>
              <a:t>.</a:t>
            </a:r>
          </a:p>
          <a:p>
            <a:pPr algn="just"/>
            <a:endParaRPr lang="en-US" sz="2800" dirty="0" smtClean="0">
              <a:latin typeface="Times New Roman" pitchFamily="18" charset="0"/>
              <a:cs typeface="Times New Roman" pitchFamily="18" charset="0"/>
            </a:endParaRPr>
          </a:p>
          <a:p>
            <a:pPr algn="just">
              <a:buFont typeface="Wingdings" pitchFamily="2" charset="2"/>
              <a:buChar char="v"/>
            </a:pPr>
            <a:r>
              <a:rPr lang="en-US" sz="2800" dirty="0" smtClean="0">
                <a:latin typeface="Times New Roman" pitchFamily="18" charset="0"/>
                <a:cs typeface="Times New Roman" pitchFamily="18" charset="0"/>
              </a:rPr>
              <a:t> </a:t>
            </a:r>
            <a:r>
              <a:rPr lang="vi-VN" sz="2800" dirty="0" smtClean="0">
                <a:latin typeface="Times New Roman" pitchFamily="18" charset="0"/>
                <a:cs typeface="Times New Roman" pitchFamily="18" charset="0"/>
              </a:rPr>
              <a:t>Kỹ năng trình bày báo cáo trong hội nghị khoa học</a:t>
            </a:r>
            <a:r>
              <a:rPr lang="en-US" sz="2800" dirty="0" smtClean="0">
                <a:latin typeface="Times New Roman" pitchFamily="18" charset="0"/>
                <a:cs typeface="Times New Roman" pitchFamily="18" charset="0"/>
              </a:rPr>
              <a:t>.</a:t>
            </a:r>
          </a:p>
        </p:txBody>
      </p:sp>
      <p:pic>
        <p:nvPicPr>
          <p:cNvPr id="2050" name="Picture 2" descr="Hình ảnh có liên quan"/>
          <p:cNvPicPr>
            <a:picLocks noChangeAspect="1" noChangeArrowheads="1"/>
          </p:cNvPicPr>
          <p:nvPr/>
        </p:nvPicPr>
        <p:blipFill>
          <a:blip r:embed="rId5" cstate="print"/>
          <a:srcRect/>
          <a:stretch>
            <a:fillRect/>
          </a:stretch>
        </p:blipFill>
        <p:spPr bwMode="auto">
          <a:xfrm>
            <a:off x="206274" y="2657476"/>
            <a:ext cx="1393926" cy="1076324"/>
          </a:xfrm>
          <a:prstGeom prst="rect">
            <a:avLst/>
          </a:prstGeom>
          <a:noFill/>
        </p:spPr>
      </p:pic>
      <p:pic>
        <p:nvPicPr>
          <p:cNvPr id="2052" name="Picture 4" descr="Hình ảnh có liên quan"/>
          <p:cNvPicPr>
            <a:picLocks noChangeAspect="1" noChangeArrowheads="1"/>
          </p:cNvPicPr>
          <p:nvPr/>
        </p:nvPicPr>
        <p:blipFill>
          <a:blip r:embed="rId6" cstate="print"/>
          <a:srcRect/>
          <a:stretch>
            <a:fillRect/>
          </a:stretch>
        </p:blipFill>
        <p:spPr bwMode="auto">
          <a:xfrm>
            <a:off x="0" y="1420836"/>
            <a:ext cx="2028824" cy="1169964"/>
          </a:xfrm>
          <a:prstGeom prst="rect">
            <a:avLst/>
          </a:prstGeom>
          <a:noFill/>
        </p:spPr>
      </p:pic>
      <p:pic>
        <p:nvPicPr>
          <p:cNvPr id="22" name="Picture 6" descr="Kết quả hình ảnh cho presentation"/>
          <p:cNvPicPr>
            <a:picLocks noChangeAspect="1" noChangeArrowheads="1"/>
          </p:cNvPicPr>
          <p:nvPr/>
        </p:nvPicPr>
        <p:blipFill>
          <a:blip r:embed="rId7"/>
          <a:srcRect/>
          <a:stretch>
            <a:fillRect/>
          </a:stretch>
        </p:blipFill>
        <p:spPr bwMode="auto">
          <a:xfrm>
            <a:off x="228600" y="4876800"/>
            <a:ext cx="1181100" cy="1177164"/>
          </a:xfrm>
          <a:prstGeom prst="rect">
            <a:avLst/>
          </a:prstGeom>
          <a:noFill/>
        </p:spPr>
      </p:pic>
      <p:pic>
        <p:nvPicPr>
          <p:cNvPr id="2056" name="Picture 8" descr="Kết quả hình ảnh cho viết bài"/>
          <p:cNvPicPr>
            <a:picLocks noChangeAspect="1" noChangeArrowheads="1"/>
          </p:cNvPicPr>
          <p:nvPr/>
        </p:nvPicPr>
        <p:blipFill>
          <a:blip r:embed="rId8"/>
          <a:srcRect/>
          <a:stretch>
            <a:fillRect/>
          </a:stretch>
        </p:blipFill>
        <p:spPr bwMode="auto">
          <a:xfrm>
            <a:off x="228600" y="3835262"/>
            <a:ext cx="1447800" cy="889138"/>
          </a:xfrm>
          <a:prstGeom prst="rect">
            <a:avLst/>
          </a:prstGeom>
          <a:noFill/>
        </p:spPr>
      </p:pic>
      <p:sp>
        <p:nvSpPr>
          <p:cNvPr id="23"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24" name="Rectangle 23"/>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wipe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09600"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3. </a:t>
            </a:r>
            <a:r>
              <a:rPr lang="en-US" sz="3200" b="1" dirty="0" err="1" smtClean="0">
                <a:solidFill>
                  <a:schemeClr val="bg1"/>
                </a:solidFill>
                <a:latin typeface="Times New Roman" pitchFamily="18" charset="0"/>
                <a:cs typeface="Times New Roman" pitchFamily="18" charset="0"/>
              </a:rPr>
              <a:t>Kết</a:t>
            </a:r>
            <a:r>
              <a:rPr lang="en-US" sz="3200" b="1" dirty="0" smtClean="0">
                <a:solidFill>
                  <a:schemeClr val="bg1"/>
                </a:solidFill>
                <a:latin typeface="Times New Roman" pitchFamily="18" charset="0"/>
                <a:cs typeface="Times New Roman" pitchFamily="18" charset="0"/>
              </a:rPr>
              <a:t> </a:t>
            </a:r>
            <a:r>
              <a:rPr lang="en-US" sz="3200" b="1" dirty="0" err="1" smtClean="0">
                <a:solidFill>
                  <a:schemeClr val="bg1"/>
                </a:solidFill>
                <a:latin typeface="Times New Roman" pitchFamily="18" charset="0"/>
                <a:cs typeface="Times New Roman" pitchFamily="18" charset="0"/>
              </a:rPr>
              <a:t>luận</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TextBox 12"/>
          <p:cNvSpPr txBox="1"/>
          <p:nvPr/>
        </p:nvSpPr>
        <p:spPr>
          <a:xfrm>
            <a:off x="2590800" y="1066800"/>
            <a:ext cx="6324600" cy="4832092"/>
          </a:xfrm>
          <a:prstGeom prst="rect">
            <a:avLst/>
          </a:prstGeom>
          <a:noFill/>
        </p:spPr>
        <p:txBody>
          <a:bodyPr wrap="square" rtlCol="0">
            <a:spAutoFit/>
          </a:bodyPr>
          <a:lstStyle/>
          <a:p>
            <a:pPr algn="just"/>
            <a:r>
              <a:rPr lang="vi-VN" sz="2800" dirty="0" smtClean="0">
                <a:solidFill>
                  <a:srgbClr val="002060"/>
                </a:solidFill>
                <a:latin typeface="Times New Roman" pitchFamily="18" charset="0"/>
                <a:cs typeface="Times New Roman" pitchFamily="18" charset="0"/>
              </a:rPr>
              <a:t>Bên cạnh tiêu chuẩn đạo đức và chính trị, giảng viên cần phải có năng lực chuyên môn, năng lực giảng dạy và </a:t>
            </a:r>
            <a:r>
              <a:rPr lang="vi-VN" sz="2800" b="1" dirty="0" smtClean="0">
                <a:solidFill>
                  <a:srgbClr val="002060"/>
                </a:solidFill>
                <a:latin typeface="Times New Roman" pitchFamily="18" charset="0"/>
                <a:cs typeface="Times New Roman" pitchFamily="18" charset="0"/>
              </a:rPr>
              <a:t>năng lực nghiên cứu khoa học</a:t>
            </a:r>
            <a:r>
              <a:rPr lang="vi-VN" sz="2800" dirty="0" smtClean="0">
                <a:solidFill>
                  <a:srgbClr val="002060"/>
                </a:solidFill>
                <a:latin typeface="Times New Roman" pitchFamily="18" charset="0"/>
                <a:cs typeface="Times New Roman" pitchFamily="18" charset="0"/>
              </a:rPr>
              <a:t>.</a:t>
            </a:r>
            <a:endParaRPr lang="en-US" sz="2800" dirty="0" smtClean="0">
              <a:solidFill>
                <a:srgbClr val="002060"/>
              </a:solidFill>
              <a:latin typeface="Times New Roman" pitchFamily="18" charset="0"/>
              <a:cs typeface="Times New Roman" pitchFamily="18" charset="0"/>
            </a:endParaRPr>
          </a:p>
          <a:p>
            <a:pPr algn="just"/>
            <a:endParaRPr lang="en-US" sz="2800" dirty="0" smtClean="0">
              <a:solidFill>
                <a:srgbClr val="002060"/>
              </a:solidFill>
              <a:latin typeface="Times New Roman" pitchFamily="18" charset="0"/>
              <a:cs typeface="Times New Roman" pitchFamily="18" charset="0"/>
            </a:endParaRPr>
          </a:p>
          <a:p>
            <a:pPr algn="just"/>
            <a:r>
              <a:rPr lang="vi-VN" sz="2800" dirty="0" smtClean="0">
                <a:solidFill>
                  <a:srgbClr val="002060"/>
                </a:solidFill>
                <a:latin typeface="Times New Roman" pitchFamily="18" charset="0"/>
                <a:cs typeface="Times New Roman" pitchFamily="18" charset="0"/>
              </a:rPr>
              <a:t>NCKH là cơ sở cần thiết để tiến hành đổi mới nội dung, phương pháp giảng dạy, góp phần nâng cao chất lượng đào tạo, đáp ứng nhu cầu xây dựng trường tiên tiến, hướng đến đào tạo, bồi dưỡng và phát triển nguồn nhân lực chất lượng cao</a:t>
            </a:r>
            <a:r>
              <a:rPr lang="en-US" sz="2800" dirty="0" smtClean="0">
                <a:solidFill>
                  <a:srgbClr val="002060"/>
                </a:solidFill>
                <a:latin typeface="Times New Roman" pitchFamily="18" charset="0"/>
                <a:cs typeface="Times New Roman" pitchFamily="18" charset="0"/>
              </a:rPr>
              <a:t>.</a:t>
            </a:r>
            <a:endParaRPr lang="vi-VN" sz="2800" dirty="0" smtClean="0">
              <a:solidFill>
                <a:srgbClr val="002060"/>
              </a:solidFill>
              <a:latin typeface="Times New Roman" pitchFamily="18" charset="0"/>
              <a:cs typeface="Times New Roman" pitchFamily="18" charset="0"/>
            </a:endParaRPr>
          </a:p>
        </p:txBody>
      </p:sp>
      <p:sp>
        <p:nvSpPr>
          <p:cNvPr id="16" name="Slide Number Placeholder 26"/>
          <p:cNvSpPr>
            <a:spLocks noGrp="1"/>
          </p:cNvSpPr>
          <p:nvPr>
            <p:ph type="sldNum" sz="quarter" idx="12"/>
          </p:nvPr>
        </p:nvSpPr>
        <p:spPr>
          <a:xfrm>
            <a:off x="7772400" y="64928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10</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pic>
        <p:nvPicPr>
          <p:cNvPr id="17" name="Picture 6" descr="Hình ảnh có liên quan"/>
          <p:cNvPicPr>
            <a:picLocks noChangeAspect="1" noChangeArrowheads="1"/>
          </p:cNvPicPr>
          <p:nvPr/>
        </p:nvPicPr>
        <p:blipFill>
          <a:blip r:embed="rId5" cstate="print"/>
          <a:srcRect/>
          <a:stretch>
            <a:fillRect/>
          </a:stretch>
        </p:blipFill>
        <p:spPr bwMode="auto">
          <a:xfrm>
            <a:off x="0" y="1069944"/>
            <a:ext cx="2333626" cy="1749456"/>
          </a:xfrm>
          <a:prstGeom prst="rect">
            <a:avLst/>
          </a:prstGeom>
          <a:noFill/>
        </p:spPr>
      </p:pic>
      <p:pic>
        <p:nvPicPr>
          <p:cNvPr id="34" name="Picture 8" descr="http://successmasterygetaway.com/wp-content/uploads/2013/05/key2success.jpg"/>
          <p:cNvPicPr>
            <a:picLocks noChangeAspect="1" noChangeArrowheads="1"/>
          </p:cNvPicPr>
          <p:nvPr/>
        </p:nvPicPr>
        <p:blipFill>
          <a:blip r:embed="rId6" cstate="print"/>
          <a:srcRect t="15050" b="13462"/>
          <a:stretch>
            <a:fillRect/>
          </a:stretch>
        </p:blipFill>
        <p:spPr bwMode="auto">
          <a:xfrm>
            <a:off x="0" y="4800600"/>
            <a:ext cx="2474316" cy="1447800"/>
          </a:xfrm>
          <a:prstGeom prst="rect">
            <a:avLst/>
          </a:prstGeom>
          <a:noFill/>
        </p:spPr>
      </p:pic>
      <p:pic>
        <p:nvPicPr>
          <p:cNvPr id="35" name="Picture 3" descr="C:\Documents and Settings\HP\My Documents\My Pictures\url.jpg"/>
          <p:cNvPicPr>
            <a:picLocks noChangeAspect="1" noChangeArrowheads="1"/>
          </p:cNvPicPr>
          <p:nvPr/>
        </p:nvPicPr>
        <p:blipFill>
          <a:blip r:embed="rId7" cstate="print"/>
          <a:srcRect/>
          <a:stretch>
            <a:fillRect/>
          </a:stretch>
        </p:blipFill>
        <p:spPr bwMode="auto">
          <a:xfrm>
            <a:off x="76200" y="3004974"/>
            <a:ext cx="2450962" cy="1567026"/>
          </a:xfrm>
          <a:prstGeom prst="rect">
            <a:avLst/>
          </a:prstGeom>
          <a:noFill/>
        </p:spPr>
      </p:pic>
      <p:sp>
        <p:nvSpPr>
          <p:cNvPr id="19"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
        <p:nvSpPr>
          <p:cNvPr id="21" name="Rectangle 20"/>
          <p:cNvSpPr/>
          <p:nvPr/>
        </p:nvSpPr>
        <p:spPr>
          <a:xfrm>
            <a:off x="2912429" y="6488668"/>
            <a:ext cx="3656194" cy="369332"/>
          </a:xfrm>
          <a:prstGeom prst="rect">
            <a:avLst/>
          </a:prstGeom>
        </p:spPr>
        <p:txBody>
          <a:bodyPr wrap="none">
            <a:spAutoFit/>
          </a:bodyPr>
          <a:lstStyle/>
          <a:p>
            <a:pPr algn="ctr"/>
            <a:r>
              <a:rPr lang="en-US" b="1" dirty="0" err="1" smtClean="0">
                <a:solidFill>
                  <a:srgbClr val="1909E5"/>
                </a:solidFill>
                <a:latin typeface="Times New Roman" pitchFamily="18" charset="0"/>
                <a:cs typeface="Times New Roman" pitchFamily="18" charset="0"/>
              </a:rPr>
              <a:t>Trường</a:t>
            </a:r>
            <a:r>
              <a:rPr lang="en-US" b="1" dirty="0" smtClean="0">
                <a:solidFill>
                  <a:srgbClr val="1909E5"/>
                </a:solidFill>
                <a:latin typeface="Times New Roman" pitchFamily="18" charset="0"/>
                <a:cs typeface="Times New Roman" pitchFamily="18" charset="0"/>
              </a:rPr>
              <a:t> CĐ </a:t>
            </a:r>
            <a:r>
              <a:rPr lang="en-US" b="1" dirty="0" err="1" smtClean="0">
                <a:solidFill>
                  <a:srgbClr val="1909E5"/>
                </a:solidFill>
                <a:latin typeface="Times New Roman" pitchFamily="18" charset="0"/>
                <a:cs typeface="Times New Roman" pitchFamily="18" charset="0"/>
              </a:rPr>
              <a:t>Lý</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Tự</a:t>
            </a:r>
            <a:r>
              <a:rPr lang="en-US" b="1" dirty="0" smtClean="0">
                <a:solidFill>
                  <a:srgbClr val="1909E5"/>
                </a:solidFill>
                <a:latin typeface="Times New Roman" pitchFamily="18" charset="0"/>
                <a:cs typeface="Times New Roman" pitchFamily="18" charset="0"/>
              </a:rPr>
              <a:t> </a:t>
            </a:r>
            <a:r>
              <a:rPr lang="en-US" b="1" dirty="0" err="1" smtClean="0">
                <a:solidFill>
                  <a:srgbClr val="1909E5"/>
                </a:solidFill>
                <a:latin typeface="Times New Roman" pitchFamily="18" charset="0"/>
                <a:cs typeface="Times New Roman" pitchFamily="18" charset="0"/>
              </a:rPr>
              <a:t>Trọng</a:t>
            </a:r>
            <a:r>
              <a:rPr lang="en-US" b="1" dirty="0" smtClean="0">
                <a:solidFill>
                  <a:srgbClr val="1909E5"/>
                </a:solidFill>
                <a:latin typeface="Times New Roman" pitchFamily="18" charset="0"/>
                <a:cs typeface="Times New Roman" pitchFamily="18" charset="0"/>
              </a:rPr>
              <a:t> TP. HCM</a:t>
            </a:r>
          </a:p>
        </p:txBody>
      </p:sp>
    </p:spTree>
  </p:cSld>
  <p:clrMapOvr>
    <a:masterClrMapping/>
  </p:clrMapOvr>
  <p:transition advClick="0">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smtClean="0">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43000"/>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457200" y="3024809"/>
            <a:ext cx="8229600" cy="1341782"/>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en-US" sz="7200" b="1" kern="10" dirty="0" smtClean="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TRÂN TRỌNG CÁM ƠN </a:t>
            </a:r>
          </a:p>
          <a:p>
            <a:pPr algn="ctr" fontAlgn="base">
              <a:spcBef>
                <a:spcPct val="0"/>
              </a:spcBef>
              <a:spcAft>
                <a:spcPct val="0"/>
              </a:spcAft>
              <a:defRPr/>
            </a:pPr>
            <a:r>
              <a:rPr lang="en-US" sz="7200" b="1" kern="10" dirty="0" smtClean="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SỰ LẮNG NGHE CỦA QUÝ THẦY CÔ</a:t>
            </a:r>
            <a:endParaRPr lang="en-US" sz="72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endParaRP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6" name="TextBox 1"/>
            <p:cNvSpPr txBox="1">
              <a:spLocks noChangeArrowheads="1"/>
            </p:cNvSpPr>
            <p:nvPr/>
          </p:nvSpPr>
          <p:spPr bwMode="auto">
            <a:xfrm>
              <a:off x="1121392" y="304800"/>
              <a:ext cx="6934200" cy="830997"/>
            </a:xfrm>
            <a:prstGeom prst="rect">
              <a:avLst/>
            </a:prstGeom>
            <a:solidFill>
              <a:srgbClr val="002060"/>
            </a:solidFill>
            <a:ln w="9525">
              <a:noFill/>
              <a:miter lim="800000"/>
              <a:headEnd/>
              <a:tailEnd/>
            </a:ln>
          </p:spPr>
          <p:txBody>
            <a:bodyPr wrap="square">
              <a:spAutoFit/>
            </a:bodyPr>
            <a:lstStyle/>
            <a:p>
              <a:pPr algn="ctr" fontAlgn="base">
                <a:spcBef>
                  <a:spcPct val="0"/>
                </a:spcBef>
                <a:spcAft>
                  <a:spcPct val="0"/>
                </a:spcAft>
              </a:pPr>
              <a:r>
                <a:rPr lang="vi-VN" sz="2400" b="1" dirty="0" smtClean="0">
                  <a:solidFill>
                    <a:srgbClr val="FFFFFF"/>
                  </a:solidFill>
                  <a:latin typeface="Times New Roman" pitchFamily="18" charset="0"/>
                  <a:cs typeface="Times New Roman" pitchFamily="18" charset="0"/>
                </a:rPr>
                <a:t>TRƯỜNG CAO ĐẲNG</a:t>
              </a:r>
              <a:endParaRPr lang="en-US" sz="2400" b="1" dirty="0" smtClean="0">
                <a:solidFill>
                  <a:srgbClr val="FFFFFF"/>
                </a:solidFill>
                <a:latin typeface="Times New Roman" pitchFamily="18" charset="0"/>
                <a:cs typeface="Times New Roman" pitchFamily="18" charset="0"/>
              </a:endParaRPr>
            </a:p>
            <a:p>
              <a:pPr algn="ctr" fontAlgn="base">
                <a:spcBef>
                  <a:spcPct val="0"/>
                </a:spcBef>
                <a:spcAft>
                  <a:spcPct val="0"/>
                </a:spcAft>
              </a:pPr>
              <a:r>
                <a:rPr lang="vi-VN" sz="2400" b="1" dirty="0" smtClean="0">
                  <a:solidFill>
                    <a:srgbClr val="FFFFFF"/>
                  </a:solidFill>
                  <a:latin typeface="Times New Roman" pitchFamily="18" charset="0"/>
                  <a:cs typeface="Times New Roman" pitchFamily="18" charset="0"/>
                </a:rPr>
                <a:t>LÝ TỰ TRỌNG TP. HCM</a:t>
              </a:r>
              <a:endParaRPr lang="en-US" sz="2400" b="1" dirty="0" smtClean="0">
                <a:solidFill>
                  <a:srgbClr val="FFFFFF"/>
                </a:solidFill>
                <a:latin typeface="Times New Roman" pitchFamily="18" charset="0"/>
                <a:cs typeface="Times New Roman" pitchFamily="18" charset="0"/>
              </a:endParaRPr>
            </a:p>
          </p:txBody>
        </p:sp>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sp>
        <p:nvSpPr>
          <p:cNvPr id="22" name="Slide Number Placeholder 26"/>
          <p:cNvSpPr>
            <a:spLocks noGrp="1"/>
          </p:cNvSpPr>
          <p:nvPr>
            <p:ph type="sldNum" sz="quarter" idx="12"/>
          </p:nvPr>
        </p:nvSpPr>
        <p:spPr>
          <a:xfrm>
            <a:off x="7772400" y="6416675"/>
            <a:ext cx="1371600" cy="365125"/>
          </a:xfrm>
        </p:spPr>
        <p:txBody>
          <a:bodyPr/>
          <a:lstStyle/>
          <a:p>
            <a:r>
              <a:rPr lang="en-US" sz="1600" b="1" dirty="0" smtClean="0">
                <a:solidFill>
                  <a:srgbClr val="002060"/>
                </a:solidFill>
                <a:latin typeface="Times New Roman" pitchFamily="18" charset="0"/>
                <a:cs typeface="Times New Roman" pitchFamily="18" charset="0"/>
              </a:rPr>
              <a:t>Slide </a:t>
            </a:r>
            <a:fld id="{3DF49994-E2F1-49D2-9560-9452244A1B97}" type="slidenum">
              <a:rPr lang="en-US" sz="1600" b="1" smtClean="0">
                <a:solidFill>
                  <a:srgbClr val="002060"/>
                </a:solidFill>
                <a:latin typeface="Times New Roman" pitchFamily="18" charset="0"/>
                <a:cs typeface="Times New Roman" pitchFamily="18" charset="0"/>
              </a:rPr>
              <a:pPr/>
              <a:t>11</a:t>
            </a:fld>
            <a:r>
              <a:rPr lang="en-US" sz="1600" b="1" dirty="0" smtClean="0">
                <a:solidFill>
                  <a:srgbClr val="002060"/>
                </a:solidFill>
                <a:latin typeface="Times New Roman" pitchFamily="18" charset="0"/>
                <a:cs typeface="Times New Roman" pitchFamily="18" charset="0"/>
              </a:rPr>
              <a:t>/11</a:t>
            </a:r>
            <a:endParaRPr lang="en-US" sz="1600" b="1" dirty="0">
              <a:solidFill>
                <a:srgbClr val="002060"/>
              </a:solidFill>
              <a:latin typeface="Times New Roman" pitchFamily="18" charset="0"/>
              <a:cs typeface="Times New Roman" pitchFamily="18" charset="0"/>
            </a:endParaRPr>
          </a:p>
        </p:txBody>
      </p:sp>
      <p:sp>
        <p:nvSpPr>
          <p:cNvPr id="21" name="Date Placeholder 27"/>
          <p:cNvSpPr>
            <a:spLocks noGrp="1"/>
          </p:cNvSpPr>
          <p:nvPr>
            <p:ph type="dt" sz="half" idx="10"/>
          </p:nvPr>
        </p:nvSpPr>
        <p:spPr>
          <a:xfrm>
            <a:off x="76200" y="6351896"/>
            <a:ext cx="1219200" cy="365125"/>
          </a:xfrm>
        </p:spPr>
        <p:txBody>
          <a:bodyPr/>
          <a:lstStyle/>
          <a:p>
            <a:r>
              <a:rPr lang="en-US" sz="1600" b="1" dirty="0" smtClean="0">
                <a:solidFill>
                  <a:srgbClr val="002060"/>
                </a:solidFill>
                <a:latin typeface="Times New Roman" pitchFamily="18" charset="0"/>
                <a:cs typeface="Times New Roman" pitchFamily="18" charset="0"/>
              </a:rPr>
              <a:t>31/10/2017</a:t>
            </a:r>
            <a:endParaRPr lang="en-US" sz="1600" b="1" dirty="0">
              <a:solidFill>
                <a:srgbClr val="002060"/>
              </a:solidFill>
              <a:latin typeface="Times New Roman" pitchFamily="18" charset="0"/>
              <a:cs typeface="Times New Roman" pitchFamily="18" charset="0"/>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6166098</TotalTime>
  <Words>1194</Words>
  <Application>Microsoft Office PowerPoint</Application>
  <PresentationFormat>On-screen Show (4:3)</PresentationFormat>
  <Paragraphs>128</Paragraphs>
  <Slides>11</Slides>
  <Notes>11</Notes>
  <HiddenSlides>0</HiddenSlides>
  <MMClips>0</MMClips>
  <ScaleCrop>false</ScaleCrop>
  <HeadingPairs>
    <vt:vector size="4" baseType="variant">
      <vt:variant>
        <vt:lpstr>Theme</vt:lpstr>
      </vt:variant>
      <vt:variant>
        <vt:i4>3</vt:i4>
      </vt:variant>
      <vt:variant>
        <vt:lpstr>Slide Titles</vt:lpstr>
      </vt:variant>
      <vt:variant>
        <vt:i4>11</vt:i4>
      </vt:variant>
    </vt:vector>
  </HeadingPairs>
  <TitlesOfParts>
    <vt:vector size="14" baseType="lpstr">
      <vt:lpstr>Office Theme</vt:lpstr>
      <vt:lpstr>Default Design</vt:lpstr>
      <vt:lpstr>1_Office Theme</vt:lpstr>
      <vt:lpstr>Slide 1</vt:lpstr>
      <vt:lpstr>Slide 2</vt:lpstr>
      <vt:lpstr>Slide 3</vt:lpstr>
      <vt:lpstr>Slide 4</vt:lpstr>
      <vt:lpstr>Slide 5</vt:lpstr>
      <vt:lpstr>Slide 6</vt:lpstr>
      <vt:lpstr>Slide 7</vt:lpstr>
      <vt:lpstr>Slide 8</vt:lpstr>
      <vt:lpstr>Slide 9</vt:lpstr>
      <vt:lpstr>Slide 10</vt:lpstr>
      <vt:lpstr>Slide 11</vt:lpstr>
    </vt:vector>
  </TitlesOfParts>
  <Company>Amway VN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XPSP3</cp:lastModifiedBy>
  <cp:revision>140</cp:revision>
  <dcterms:created xsi:type="dcterms:W3CDTF">2011-10-11T04:02:09Z</dcterms:created>
  <dcterms:modified xsi:type="dcterms:W3CDTF">2017-10-29T17:57:14Z</dcterms:modified>
</cp:coreProperties>
</file>